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3" r:id="rId2"/>
    <p:sldMasterId id="2147483671" r:id="rId3"/>
  </p:sldMasterIdLst>
  <p:notesMasterIdLst>
    <p:notesMasterId r:id="rId87"/>
  </p:notesMasterIdLst>
  <p:handoutMasterIdLst>
    <p:handoutMasterId r:id="rId88"/>
  </p:handoutMasterIdLst>
  <p:sldIdLst>
    <p:sldId id="825" r:id="rId4"/>
    <p:sldId id="840" r:id="rId5"/>
    <p:sldId id="257" r:id="rId6"/>
    <p:sldId id="362" r:id="rId7"/>
    <p:sldId id="258" r:id="rId8"/>
    <p:sldId id="369" r:id="rId9"/>
    <p:sldId id="294" r:id="rId10"/>
    <p:sldId id="843" r:id="rId11"/>
    <p:sldId id="857" r:id="rId12"/>
    <p:sldId id="827" r:id="rId13"/>
    <p:sldId id="1090" r:id="rId14"/>
    <p:sldId id="1092" r:id="rId15"/>
    <p:sldId id="262" r:id="rId16"/>
    <p:sldId id="364" r:id="rId17"/>
    <p:sldId id="824" r:id="rId18"/>
    <p:sldId id="265" r:id="rId19"/>
    <p:sldId id="758" r:id="rId20"/>
    <p:sldId id="377" r:id="rId21"/>
    <p:sldId id="378" r:id="rId22"/>
    <p:sldId id="813" r:id="rId23"/>
    <p:sldId id="349" r:id="rId24"/>
    <p:sldId id="805" r:id="rId25"/>
    <p:sldId id="365" r:id="rId26"/>
    <p:sldId id="820" r:id="rId27"/>
    <p:sldId id="816" r:id="rId28"/>
    <p:sldId id="819" r:id="rId29"/>
    <p:sldId id="858" r:id="rId30"/>
    <p:sldId id="373" r:id="rId31"/>
    <p:sldId id="395" r:id="rId32"/>
    <p:sldId id="823" r:id="rId33"/>
    <p:sldId id="354" r:id="rId34"/>
    <p:sldId id="375" r:id="rId35"/>
    <p:sldId id="835" r:id="rId36"/>
    <p:sldId id="341" r:id="rId37"/>
    <p:sldId id="830" r:id="rId38"/>
    <p:sldId id="809" r:id="rId39"/>
    <p:sldId id="810" r:id="rId40"/>
    <p:sldId id="834" r:id="rId41"/>
    <p:sldId id="269" r:id="rId42"/>
    <p:sldId id="837" r:id="rId43"/>
    <p:sldId id="836" r:id="rId44"/>
    <p:sldId id="784" r:id="rId45"/>
    <p:sldId id="808" r:id="rId46"/>
    <p:sldId id="807" r:id="rId47"/>
    <p:sldId id="361" r:id="rId48"/>
    <p:sldId id="806" r:id="rId49"/>
    <p:sldId id="366" r:id="rId50"/>
    <p:sldId id="274" r:id="rId51"/>
    <p:sldId id="275" r:id="rId52"/>
    <p:sldId id="803" r:id="rId53"/>
    <p:sldId id="277" r:id="rId54"/>
    <p:sldId id="801" r:id="rId55"/>
    <p:sldId id="838" r:id="rId56"/>
    <p:sldId id="278" r:id="rId57"/>
    <p:sldId id="367" r:id="rId58"/>
    <p:sldId id="360" r:id="rId59"/>
    <p:sldId id="379" r:id="rId60"/>
    <p:sldId id="380" r:id="rId61"/>
    <p:sldId id="735" r:id="rId62"/>
    <p:sldId id="736" r:id="rId63"/>
    <p:sldId id="755" r:id="rId64"/>
    <p:sldId id="749" r:id="rId65"/>
    <p:sldId id="750" r:id="rId66"/>
    <p:sldId id="384" r:id="rId67"/>
    <p:sldId id="385" r:id="rId68"/>
    <p:sldId id="357" r:id="rId69"/>
    <p:sldId id="1094" r:id="rId70"/>
    <p:sldId id="1095" r:id="rId71"/>
    <p:sldId id="1097" r:id="rId72"/>
    <p:sldId id="1096" r:id="rId73"/>
    <p:sldId id="811" r:id="rId74"/>
    <p:sldId id="286" r:id="rId75"/>
    <p:sldId id="310" r:id="rId76"/>
    <p:sldId id="757" r:id="rId77"/>
    <p:sldId id="432" r:id="rId78"/>
    <p:sldId id="318" r:id="rId79"/>
    <p:sldId id="335" r:id="rId80"/>
    <p:sldId id="1093" r:id="rId81"/>
    <p:sldId id="332" r:id="rId82"/>
    <p:sldId id="297" r:id="rId83"/>
    <p:sldId id="839" r:id="rId84"/>
    <p:sldId id="327" r:id="rId85"/>
    <p:sldId id="329" r:id="rId86"/>
  </p:sldIdLst>
  <p:sldSz cx="12192000" cy="6858000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C1"/>
    <a:srgbClr val="B7B7E7"/>
    <a:srgbClr val="69CD9B"/>
    <a:srgbClr val="9AD2D6"/>
    <a:srgbClr val="FFCCCC"/>
    <a:srgbClr val="002060"/>
    <a:srgbClr val="1A4F80"/>
    <a:srgbClr val="5C9E9D"/>
    <a:srgbClr val="297DC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07" autoAdjust="0"/>
    <p:restoredTop sz="94857" autoAdjust="0"/>
  </p:normalViewPr>
  <p:slideViewPr>
    <p:cSldViewPr>
      <p:cViewPr varScale="1">
        <p:scale>
          <a:sx n="144" d="100"/>
          <a:sy n="144" d="100"/>
        </p:scale>
        <p:origin x="744" y="96"/>
      </p:cViewPr>
      <p:guideLst>
        <p:guide orient="horz" pos="236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notesViewPr>
    <p:cSldViewPr showGuides="1">
      <p:cViewPr varScale="1">
        <p:scale>
          <a:sx n="62" d="100"/>
          <a:sy n="62" d="100"/>
        </p:scale>
        <p:origin x="324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presProps" Target="pres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viewProps" Target="viewProps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ni-wuerzburg.eu\data1\40-ZE\GS-LifeSci\All\Meetings-Protokolle\03_Mitgliederversammlungen\2025_Mitgliederversammlung_30.10.2025\Statistik\Zusammenfassung_Note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ni-wuerzburg.eu\data1\40-ZE\GS-LifeSci\All\Meetings-Protokolle\Mitgliederversammlungen\Mitgliederversammlung_20.12.2023\Statistik\Zusammenfassung_Noten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Tabelle1!$E$2</c:f>
              <c:strCache>
                <c:ptCount val="1"/>
                <c:pt idx="0">
                  <c:v>Sum GSLS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Tabelle1!$A$3:$A$21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Tabelle1!$E$3:$E$21</c:f>
              <c:numCache>
                <c:formatCode>General</c:formatCode>
                <c:ptCount val="19"/>
                <c:pt idx="0">
                  <c:v>130</c:v>
                </c:pt>
                <c:pt idx="1">
                  <c:v>207</c:v>
                </c:pt>
                <c:pt idx="2">
                  <c:v>243</c:v>
                </c:pt>
                <c:pt idx="3">
                  <c:v>279</c:v>
                </c:pt>
                <c:pt idx="4">
                  <c:v>324</c:v>
                </c:pt>
                <c:pt idx="5">
                  <c:v>319</c:v>
                </c:pt>
                <c:pt idx="6">
                  <c:v>347</c:v>
                </c:pt>
                <c:pt idx="7">
                  <c:v>366</c:v>
                </c:pt>
                <c:pt idx="8">
                  <c:v>386</c:v>
                </c:pt>
                <c:pt idx="9">
                  <c:v>427</c:v>
                </c:pt>
                <c:pt idx="10">
                  <c:v>470</c:v>
                </c:pt>
                <c:pt idx="11">
                  <c:v>502</c:v>
                </c:pt>
                <c:pt idx="12">
                  <c:v>539</c:v>
                </c:pt>
                <c:pt idx="13">
                  <c:v>545</c:v>
                </c:pt>
                <c:pt idx="14">
                  <c:v>561</c:v>
                </c:pt>
                <c:pt idx="15">
                  <c:v>586</c:v>
                </c:pt>
                <c:pt idx="16">
                  <c:v>571</c:v>
                </c:pt>
                <c:pt idx="17">
                  <c:v>537</c:v>
                </c:pt>
                <c:pt idx="18">
                  <c:v>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BD-4473-A280-0F9553F55803}"/>
            </c:ext>
          </c:extLst>
        </c:ser>
        <c:ser>
          <c:idx val="1"/>
          <c:order val="1"/>
          <c:tx>
            <c:strRef>
              <c:f>Tabelle1!$I$2</c:f>
              <c:strCache>
                <c:ptCount val="1"/>
                <c:pt idx="0">
                  <c:v>Sum GSLS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Tabelle1!$A$3:$A$21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Tabelle1!$I$3:$I$21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17</c:v>
                </c:pt>
                <c:pt idx="7">
                  <c:v>57</c:v>
                </c:pt>
                <c:pt idx="8">
                  <c:v>87</c:v>
                </c:pt>
                <c:pt idx="9">
                  <c:v>119</c:v>
                </c:pt>
                <c:pt idx="10">
                  <c:v>148</c:v>
                </c:pt>
                <c:pt idx="11">
                  <c:v>163</c:v>
                </c:pt>
                <c:pt idx="12">
                  <c:v>197</c:v>
                </c:pt>
                <c:pt idx="13">
                  <c:v>185</c:v>
                </c:pt>
                <c:pt idx="14">
                  <c:v>206</c:v>
                </c:pt>
                <c:pt idx="15">
                  <c:v>233</c:v>
                </c:pt>
                <c:pt idx="16">
                  <c:v>239</c:v>
                </c:pt>
                <c:pt idx="17">
                  <c:v>255</c:v>
                </c:pt>
                <c:pt idx="18">
                  <c:v>247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BD-4473-A280-0F9553F55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8720927"/>
        <c:axId val="540295455"/>
      </c:barChart>
      <c:catAx>
        <c:axId val="288720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40295455"/>
        <c:crosses val="autoZero"/>
        <c:auto val="1"/>
        <c:lblAlgn val="ctr"/>
        <c:lblOffset val="100"/>
        <c:noMultiLvlLbl val="0"/>
      </c:catAx>
      <c:valAx>
        <c:axId val="540295455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88720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</c:spPr>
          <c:invertIfNegative val="0"/>
          <c:cat>
            <c:numRef>
              <c:f>'Tabelle1 (2)'!$A$10:$A$18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'Tabelle1 (2)'!$F$10:$F$18</c:f>
              <c:numCache>
                <c:formatCode>General</c:formatCode>
                <c:ptCount val="9"/>
                <c:pt idx="0">
                  <c:v>53</c:v>
                </c:pt>
                <c:pt idx="1">
                  <c:v>76</c:v>
                </c:pt>
                <c:pt idx="2">
                  <c:v>76</c:v>
                </c:pt>
                <c:pt idx="3">
                  <c:v>77</c:v>
                </c:pt>
                <c:pt idx="4">
                  <c:v>88</c:v>
                </c:pt>
                <c:pt idx="5">
                  <c:v>94</c:v>
                </c:pt>
                <c:pt idx="6">
                  <c:v>102</c:v>
                </c:pt>
                <c:pt idx="7">
                  <c:v>98</c:v>
                </c:pt>
                <c:pt idx="8">
                  <c:v>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63-422E-A101-03ABCC79E50E}"/>
            </c:ext>
          </c:extLst>
        </c:ser>
        <c:ser>
          <c:idx val="1"/>
          <c:order val="1"/>
          <c:spPr>
            <a:solidFill>
              <a:srgbClr val="297DC9"/>
            </a:solidFill>
            <a:ln>
              <a:noFill/>
            </a:ln>
            <a:effectLst/>
          </c:spPr>
          <c:invertIfNegative val="0"/>
          <c:cat>
            <c:numRef>
              <c:f>'Tabelle1 (2)'!$A$10:$A$18</c:f>
              <c:numCache>
                <c:formatCode>General</c:formatCod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numCache>
            </c:numRef>
          </c:cat>
          <c:val>
            <c:numRef>
              <c:f>'Tabelle1 (2)'!$M$10:$M$18</c:f>
              <c:numCache>
                <c:formatCode>General</c:formatCode>
                <c:ptCount val="9"/>
                <c:pt idx="0">
                  <c:v>5</c:v>
                </c:pt>
                <c:pt idx="1">
                  <c:v>2</c:v>
                </c:pt>
                <c:pt idx="2">
                  <c:v>14</c:v>
                </c:pt>
                <c:pt idx="3">
                  <c:v>8</c:v>
                </c:pt>
                <c:pt idx="4">
                  <c:v>18</c:v>
                </c:pt>
                <c:pt idx="5">
                  <c:v>29</c:v>
                </c:pt>
                <c:pt idx="6">
                  <c:v>24</c:v>
                </c:pt>
                <c:pt idx="7">
                  <c:v>22</c:v>
                </c:pt>
                <c:pt idx="8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63-422E-A101-03ABCC79E5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150585744"/>
        <c:axId val="1294086336"/>
      </c:barChart>
      <c:catAx>
        <c:axId val="115058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294086336"/>
        <c:crosses val="autoZero"/>
        <c:auto val="1"/>
        <c:lblAlgn val="ctr"/>
        <c:lblOffset val="100"/>
        <c:noMultiLvlLbl val="0"/>
      </c:catAx>
      <c:valAx>
        <c:axId val="1294086336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15058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150585744"/>
        <c:axId val="1294086336"/>
      </c:barChart>
      <c:catAx>
        <c:axId val="115058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294086336"/>
        <c:crosses val="autoZero"/>
        <c:auto val="1"/>
        <c:lblAlgn val="ctr"/>
        <c:lblOffset val="100"/>
        <c:noMultiLvlLbl val="0"/>
      </c:catAx>
      <c:valAx>
        <c:axId val="1294086336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400" b="0" dirty="0" err="1"/>
                  <a:t>Number</a:t>
                </a:r>
                <a:r>
                  <a:rPr lang="de-DE" sz="1400" b="0" dirty="0"/>
                  <a:t> of </a:t>
                </a:r>
                <a:r>
                  <a:rPr lang="de-DE" sz="1400" b="0" dirty="0" err="1"/>
                  <a:t>Graduations</a:t>
                </a:r>
                <a:endParaRPr lang="de-DE" sz="1400" b="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15058574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0.65501</cdr:x>
      <cdr:y>0.11516</cdr:y>
    </cdr:from>
    <cdr:to>
      <cdr:x>0.73885</cdr:x>
      <cdr:y>0.1714</cdr:y>
    </cdr:to>
    <cdr:sp macro="" textlink="">
      <cdr:nvSpPr>
        <cdr:cNvPr id="2" name="Textfeld 8">
          <a:extLst xmlns:a="http://schemas.openxmlformats.org/drawingml/2006/main">
            <a:ext uri="{FF2B5EF4-FFF2-40B4-BE49-F238E27FC236}">
              <a16:creationId xmlns:a16="http://schemas.microsoft.com/office/drawing/2014/main" id="{C21954DF-399A-4142-CCDC-3DD06E6FE53A}"/>
            </a:ext>
          </a:extLst>
        </cdr:cNvPr>
        <cdr:cNvSpPr txBox="1"/>
      </cdr:nvSpPr>
      <cdr:spPr>
        <a:xfrm xmlns:a="http://schemas.openxmlformats.org/drawingml/2006/main">
          <a:off x="7985855" y="389757"/>
          <a:ext cx="1022178" cy="19033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400" dirty="0">
              <a:highlight>
                <a:srgbClr val="FFCC66"/>
              </a:highlight>
            </a:rPr>
            <a:t>Total: 106</a:t>
          </a:r>
        </a:p>
      </cdr:txBody>
    </cdr:sp>
  </cdr:relSizeAnchor>
  <cdr:relSizeAnchor xmlns:cdr="http://schemas.openxmlformats.org/drawingml/2006/chartDrawing">
    <cdr:from>
      <cdr:x>0.75136</cdr:x>
      <cdr:y>0.01941</cdr:y>
    </cdr:from>
    <cdr:to>
      <cdr:x>0.8352</cdr:x>
      <cdr:y>0.07564</cdr:y>
    </cdr:to>
    <cdr:sp macro="" textlink="">
      <cdr:nvSpPr>
        <cdr:cNvPr id="3" name="Textfeld 8">
          <a:extLst xmlns:a="http://schemas.openxmlformats.org/drawingml/2006/main">
            <a:ext uri="{FF2B5EF4-FFF2-40B4-BE49-F238E27FC236}">
              <a16:creationId xmlns:a16="http://schemas.microsoft.com/office/drawing/2014/main" id="{C21954DF-399A-4142-CCDC-3DD06E6FE53A}"/>
            </a:ext>
          </a:extLst>
        </cdr:cNvPr>
        <cdr:cNvSpPr txBox="1"/>
      </cdr:nvSpPr>
      <cdr:spPr>
        <a:xfrm xmlns:a="http://schemas.openxmlformats.org/drawingml/2006/main">
          <a:off x="9160631" y="65681"/>
          <a:ext cx="1022177" cy="19030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400" dirty="0">
              <a:highlight>
                <a:srgbClr val="FFCC66"/>
              </a:highlight>
            </a:rPr>
            <a:t>Total: 123</a:t>
          </a:r>
        </a:p>
      </cdr:txBody>
    </cdr:sp>
  </cdr:relSizeAnchor>
  <cdr:relSizeAnchor xmlns:cdr="http://schemas.openxmlformats.org/drawingml/2006/chartDrawing">
    <cdr:from>
      <cdr:x>0.83868</cdr:x>
      <cdr:y>0.00943</cdr:y>
    </cdr:from>
    <cdr:to>
      <cdr:x>0.92426</cdr:x>
      <cdr:y>0.06567</cdr:y>
    </cdr:to>
    <cdr:sp macro="" textlink="">
      <cdr:nvSpPr>
        <cdr:cNvPr id="4" name="Textfeld 8">
          <a:extLst xmlns:a="http://schemas.openxmlformats.org/drawingml/2006/main">
            <a:ext uri="{FF2B5EF4-FFF2-40B4-BE49-F238E27FC236}">
              <a16:creationId xmlns:a16="http://schemas.microsoft.com/office/drawing/2014/main" id="{86AE4477-7368-40FE-D50A-C8C933AE9594}"/>
            </a:ext>
          </a:extLst>
        </cdr:cNvPr>
        <cdr:cNvSpPr txBox="1"/>
      </cdr:nvSpPr>
      <cdr:spPr>
        <a:xfrm xmlns:a="http://schemas.openxmlformats.org/drawingml/2006/main">
          <a:off x="10225166" y="31923"/>
          <a:ext cx="1043392" cy="19033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400" dirty="0">
              <a:highlight>
                <a:srgbClr val="FFCC66"/>
              </a:highlight>
            </a:rPr>
            <a:t>Total: 126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77138" cy="511731"/>
          </a:xfrm>
          <a:prstGeom prst="rect">
            <a:avLst/>
          </a:prstGeom>
        </p:spPr>
        <p:txBody>
          <a:bodyPr vert="horz" lIns="95088" tIns="47544" rIns="95088" bIns="4754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0505" y="3"/>
            <a:ext cx="3077138" cy="511731"/>
          </a:xfrm>
          <a:prstGeom prst="rect">
            <a:avLst/>
          </a:prstGeom>
        </p:spPr>
        <p:txBody>
          <a:bodyPr vert="horz" lIns="95088" tIns="47544" rIns="95088" bIns="47544" rtlCol="0"/>
          <a:lstStyle>
            <a:lvl1pPr algn="r">
              <a:defRPr sz="1200"/>
            </a:lvl1pPr>
          </a:lstStyle>
          <a:p>
            <a:fld id="{AD9ACAB8-2AE7-4D9D-A7CA-9049791F6E4F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240"/>
            <a:ext cx="3077138" cy="511731"/>
          </a:xfrm>
          <a:prstGeom prst="rect">
            <a:avLst/>
          </a:prstGeom>
        </p:spPr>
        <p:txBody>
          <a:bodyPr vert="horz" lIns="95088" tIns="47544" rIns="95088" bIns="4754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0505" y="9721240"/>
            <a:ext cx="3077138" cy="511731"/>
          </a:xfrm>
          <a:prstGeom prst="rect">
            <a:avLst/>
          </a:prstGeom>
        </p:spPr>
        <p:txBody>
          <a:bodyPr vert="horz" lIns="95088" tIns="47544" rIns="95088" bIns="47544" rtlCol="0" anchor="b"/>
          <a:lstStyle>
            <a:lvl1pPr algn="r">
              <a:defRPr sz="1200"/>
            </a:lvl1pPr>
          </a:lstStyle>
          <a:p>
            <a:fld id="{491936FD-FA35-489B-A5DD-A8732EB9B34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734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76363" cy="511731"/>
          </a:xfrm>
          <a:prstGeom prst="rect">
            <a:avLst/>
          </a:prstGeom>
        </p:spPr>
        <p:txBody>
          <a:bodyPr vert="horz" lIns="94632" tIns="47316" rIns="94632" bIns="473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7" y="3"/>
            <a:ext cx="3076363" cy="511731"/>
          </a:xfrm>
          <a:prstGeom prst="rect">
            <a:avLst/>
          </a:prstGeom>
        </p:spPr>
        <p:txBody>
          <a:bodyPr vert="horz" lIns="94632" tIns="47316" rIns="94632" bIns="47316" rtlCol="0"/>
          <a:lstStyle>
            <a:lvl1pPr algn="r">
              <a:defRPr sz="1200"/>
            </a:lvl1pPr>
          </a:lstStyle>
          <a:p>
            <a:fld id="{96DB6C83-7261-46B0-8C03-554D09779779}" type="datetimeFigureOut">
              <a:rPr lang="de-DE" smtClean="0"/>
              <a:t>04.09.2026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2" tIns="47316" rIns="94632" bIns="473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4632" tIns="47316" rIns="94632" bIns="4731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721108"/>
            <a:ext cx="3076363" cy="511731"/>
          </a:xfrm>
          <a:prstGeom prst="rect">
            <a:avLst/>
          </a:prstGeom>
        </p:spPr>
        <p:txBody>
          <a:bodyPr vert="horz" lIns="94632" tIns="47316" rIns="94632" bIns="473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7" y="9721108"/>
            <a:ext cx="3076363" cy="511731"/>
          </a:xfrm>
          <a:prstGeom prst="rect">
            <a:avLst/>
          </a:prstGeom>
        </p:spPr>
        <p:txBody>
          <a:bodyPr vert="horz" lIns="94632" tIns="47316" rIns="94632" bIns="47316" rtlCol="0" anchor="b"/>
          <a:lstStyle>
            <a:lvl1pPr algn="r">
              <a:defRPr sz="1200"/>
            </a:lvl1pPr>
          </a:lstStyle>
          <a:p>
            <a:fld id="{ED51624E-A322-4000-944F-2FC6F3792D7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A33821-62C9-4B21-9202-5E88493F309B}" type="slidenum">
              <a:rPr lang="de-DE" smtClean="0">
                <a:solidFill>
                  <a:prstClr val="black"/>
                </a:solidFill>
              </a:rPr>
              <a:pPr/>
              <a:t>3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8296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50CBC-05C9-2D88-9D9F-232B48751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B2D033F-0708-3B11-C9A5-F28B67B36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DC39B46-AD92-8422-5583-6397CDED0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7151" indent="-297151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92024DE-3592-236F-B0E0-1CD4ECA55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6021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contract</a:t>
            </a:r>
            <a:r>
              <a:rPr lang="de-DE" dirty="0"/>
              <a:t> </a:t>
            </a:r>
            <a:r>
              <a:rPr lang="de-DE" dirty="0" err="1"/>
              <a:t>ends</a:t>
            </a:r>
            <a:r>
              <a:rPr lang="de-DE" dirty="0"/>
              <a:t>: </a:t>
            </a:r>
            <a:r>
              <a:rPr lang="de-DE" dirty="0" err="1"/>
              <a:t>apply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unemployment</a:t>
            </a:r>
            <a:r>
              <a:rPr lang="de-DE" dirty="0"/>
              <a:t> </a:t>
            </a:r>
            <a:r>
              <a:rPr lang="de-DE" dirty="0" err="1"/>
              <a:t>benefit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3558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Pursuing a PhD/Dr. </a:t>
            </a:r>
            <a:r>
              <a:rPr lang="en-US" b="1" dirty="0" err="1"/>
              <a:t>rer</a:t>
            </a:r>
            <a:r>
              <a:rPr lang="en-US" b="1" dirty="0"/>
              <a:t>. nat.: Structured Program vs. Individual Research</a:t>
            </a:r>
          </a:p>
          <a:p>
            <a:r>
              <a:rPr lang="en-US" b="1" dirty="0"/>
              <a:t>Structured Program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pre-defined curriculum with specific courses, seminars, and a timeline.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Often includes collaboration with a research team or participation in a research school.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Goals: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Skill Development:</a:t>
            </a:r>
            <a:endParaRPr lang="en-U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Gain a broad set of research skills through mandatory coursework.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Develop competencies in teaching, project management, and scientific communication.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Networking:</a:t>
            </a:r>
            <a:endParaRPr lang="en-U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Build connections with peers, faculty, and industry professionals.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Participate in collaborative projects and conferences.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Timely Completion:</a:t>
            </a:r>
            <a:endParaRPr lang="en-U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Structured timeline helps ensure the PhD is completed within a set timeframe.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Regular milestones and evaluations keep the research on track.</a:t>
            </a:r>
          </a:p>
          <a:p>
            <a:r>
              <a:rPr lang="en-US" b="1" dirty="0"/>
              <a:t>Individual Research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Definition: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self-directed research project guided by a supervisor or a small supervisory team.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Greater flexibility in research direction and methodology.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Goals: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Deep Focus:</a:t>
            </a:r>
            <a:endParaRPr lang="en-U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Opportunity to delve deeply into a specific research question or problem.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Foster innovation and original contributions to the field.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Autonomy:</a:t>
            </a:r>
            <a:endParaRPr lang="en-U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Develop independent research skills and critical thinking.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Self-manage the project timeline and deliverables.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Personalized Learning:</a:t>
            </a:r>
            <a:endParaRPr lang="en-US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Tailor the research experience to individual interests and career goals.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/>
              <a:t>Flexible scheduling and pacing based on personal progress and discoveries.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800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E214E-6649-A05D-A119-8488EEE03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D0F89A6-4F78-2E04-0813-AC86CDF2D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C4310DE-1DF0-DAB1-F7FF-64DB9DEE0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08A398-12AF-0868-F00E-38F56C7F34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FC8C9-CEE1-ED47-8DDA-402C346E5ADC}" type="slidenum">
              <a:rPr lang="de-DE" altLang="de-DE" smtClean="0"/>
              <a:pPr/>
              <a:t>29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124125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Christian</a:t>
            </a:r>
          </a:p>
          <a:p>
            <a:r>
              <a:rPr lang="de-DE" dirty="0"/>
              <a:t>Unterstützung im strukturierten Programm notwendig</a:t>
            </a:r>
          </a:p>
          <a:p>
            <a:r>
              <a:rPr lang="de-DE" dirty="0"/>
              <a:t>Angebot Retreats in Arbeitsgruppe</a:t>
            </a:r>
          </a:p>
          <a:p>
            <a:endParaRPr lang="de-DE" dirty="0"/>
          </a:p>
          <a:p>
            <a:r>
              <a:rPr lang="de-DE" dirty="0" err="1"/>
              <a:t>Eligible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</a:t>
            </a:r>
            <a:r>
              <a:rPr lang="de-DE" dirty="0" err="1"/>
              <a:t>include</a:t>
            </a:r>
            <a:r>
              <a:rPr lang="de-DE" dirty="0"/>
              <a:t>, in </a:t>
            </a:r>
            <a:r>
              <a:rPr lang="de-DE" dirty="0" err="1"/>
              <a:t>particular</a:t>
            </a:r>
            <a:r>
              <a:rPr lang="de-DE" dirty="0"/>
              <a:t>:</a:t>
            </a:r>
          </a:p>
          <a:p>
            <a:r>
              <a:rPr lang="de-DE" dirty="0"/>
              <a:t>Research </a:t>
            </a:r>
            <a:r>
              <a:rPr lang="de-DE" dirty="0" err="1"/>
              <a:t>stays</a:t>
            </a:r>
            <a:r>
              <a:rPr lang="de-DE" dirty="0"/>
              <a:t> in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laboratories</a:t>
            </a:r>
            <a:r>
              <a:rPr lang="de-DE" dirty="0"/>
              <a:t>, </a:t>
            </a:r>
            <a:r>
              <a:rPr lang="de-DE" dirty="0" err="1"/>
              <a:t>including</a:t>
            </a:r>
            <a:r>
              <a:rPr lang="de-DE" dirty="0"/>
              <a:t> international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visits</a:t>
            </a:r>
            <a:r>
              <a:rPr lang="de-DE" dirty="0"/>
              <a:t> </a:t>
            </a:r>
          </a:p>
          <a:p>
            <a:r>
              <a:rPr lang="de-DE" dirty="0"/>
              <a:t>Specialized </a:t>
            </a:r>
            <a:r>
              <a:rPr lang="de-DE" dirty="0" err="1"/>
              <a:t>lectures</a:t>
            </a:r>
            <a:r>
              <a:rPr lang="de-DE" dirty="0"/>
              <a:t> and </a:t>
            </a:r>
            <a:r>
              <a:rPr lang="de-DE" dirty="0" err="1"/>
              <a:t>subject-specific</a:t>
            </a:r>
            <a:r>
              <a:rPr lang="de-DE" dirty="0"/>
              <a:t> </a:t>
            </a:r>
            <a:r>
              <a:rPr lang="de-DE" dirty="0" err="1"/>
              <a:t>courses</a:t>
            </a:r>
            <a:r>
              <a:rPr lang="de-DE" dirty="0"/>
              <a:t> </a:t>
            </a:r>
          </a:p>
          <a:p>
            <a:r>
              <a:rPr lang="de-DE" dirty="0"/>
              <a:t>Training in additional </a:t>
            </a:r>
            <a:r>
              <a:rPr lang="de-DE" dirty="0" err="1"/>
              <a:t>skills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communication</a:t>
            </a:r>
            <a:r>
              <a:rPr lang="de-DE" dirty="0"/>
              <a:t> </a:t>
            </a:r>
            <a:r>
              <a:rPr lang="de-DE" dirty="0" err="1"/>
              <a:t>skills</a:t>
            </a:r>
            <a:r>
              <a:rPr lang="de-DE" dirty="0"/>
              <a:t> </a:t>
            </a:r>
          </a:p>
          <a:p>
            <a:r>
              <a:rPr lang="de-DE" dirty="0"/>
              <a:t>Courses in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, </a:t>
            </a:r>
            <a:r>
              <a:rPr lang="de-DE" dirty="0" err="1"/>
              <a:t>self</a:t>
            </a:r>
            <a:r>
              <a:rPr lang="de-DE" dirty="0"/>
              <a:t>-management, and </a:t>
            </a:r>
            <a:r>
              <a:rPr lang="de-DE" dirty="0" err="1"/>
              <a:t>leadership</a:t>
            </a:r>
            <a:r>
              <a:rPr lang="de-DE" dirty="0"/>
              <a:t> </a:t>
            </a:r>
          </a:p>
          <a:p>
            <a:r>
              <a:rPr lang="de-DE" dirty="0" err="1"/>
              <a:t>Attendance</a:t>
            </a:r>
            <a:r>
              <a:rPr lang="de-DE" dirty="0"/>
              <a:t> of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interdisciplinary</a:t>
            </a:r>
            <a:r>
              <a:rPr lang="de-DE" dirty="0"/>
              <a:t> </a:t>
            </a:r>
            <a:r>
              <a:rPr lang="de-DE" dirty="0" err="1"/>
              <a:t>events</a:t>
            </a:r>
            <a:r>
              <a:rPr lang="de-DE" dirty="0"/>
              <a:t> outside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primary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 of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a </a:t>
            </a:r>
            <a:r>
              <a:rPr lang="de-DE" dirty="0" err="1"/>
              <a:t>three-year</a:t>
            </a:r>
            <a:r>
              <a:rPr lang="de-DE" dirty="0"/>
              <a:t> </a:t>
            </a:r>
            <a:r>
              <a:rPr lang="de-DE" dirty="0" err="1"/>
              <a:t>period</a:t>
            </a:r>
            <a:r>
              <a:rPr lang="de-DE" dirty="0"/>
              <a:t>, </a:t>
            </a:r>
            <a:r>
              <a:rPr lang="de-DE" dirty="0" err="1"/>
              <a:t>particularly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areas</a:t>
            </a:r>
            <a:r>
              <a:rPr lang="de-DE" dirty="0"/>
              <a:t> of </a:t>
            </a:r>
            <a:r>
              <a:rPr lang="de-DE" dirty="0" err="1"/>
              <a:t>technology</a:t>
            </a:r>
            <a:r>
              <a:rPr lang="de-DE" dirty="0"/>
              <a:t> </a:t>
            </a:r>
            <a:r>
              <a:rPr lang="de-DE" dirty="0" err="1"/>
              <a:t>transfer</a:t>
            </a:r>
            <a:r>
              <a:rPr lang="de-DE" dirty="0"/>
              <a:t>/</a:t>
            </a:r>
            <a:r>
              <a:rPr lang="de-DE" dirty="0" err="1"/>
              <a:t>entrepreneurship</a:t>
            </a:r>
            <a:r>
              <a:rPr lang="de-DE" dirty="0"/>
              <a:t> and </a:t>
            </a:r>
            <a:r>
              <a:rPr lang="de-DE" dirty="0" err="1"/>
              <a:t>languages</a:t>
            </a:r>
            <a:r>
              <a:rPr lang="de-DE" dirty="0"/>
              <a:t>/</a:t>
            </a:r>
            <a:r>
              <a:rPr lang="de-DE" dirty="0" err="1"/>
              <a:t>cultural</a:t>
            </a:r>
            <a:r>
              <a:rPr lang="de-DE" dirty="0"/>
              <a:t> </a:t>
            </a:r>
            <a:r>
              <a:rPr lang="de-DE" dirty="0" err="1"/>
              <a:t>studies</a:t>
            </a:r>
            <a:r>
              <a:rPr lang="de-DE" dirty="0"/>
              <a:t> </a:t>
            </a:r>
          </a:p>
          <a:p>
            <a:r>
              <a:rPr lang="de-DE" dirty="0" err="1"/>
              <a:t>Participation</a:t>
            </a:r>
            <a:r>
              <a:rPr lang="de-DE" dirty="0"/>
              <a:t> in </a:t>
            </a:r>
            <a:r>
              <a:rPr lang="de-DE" dirty="0" err="1"/>
              <a:t>teaching</a:t>
            </a:r>
            <a:r>
              <a:rPr lang="de-DE" dirty="0"/>
              <a:t> or </a:t>
            </a:r>
            <a:r>
              <a:rPr lang="de-DE" dirty="0" err="1"/>
              <a:t>scientific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of </a:t>
            </a:r>
            <a:r>
              <a:rPr lang="de-DE" dirty="0" err="1"/>
              <a:t>the</a:t>
            </a:r>
            <a:r>
              <a:rPr lang="de-DE" dirty="0"/>
              <a:t> Graduate School of Science and Technology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9362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Please</a:t>
            </a:r>
            <a:r>
              <a:rPr lang="de-DE" dirty="0"/>
              <a:t> check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entries</a:t>
            </a:r>
            <a:r>
              <a:rPr lang="de-DE" dirty="0"/>
              <a:t> </a:t>
            </a:r>
            <a:r>
              <a:rPr lang="de-DE" dirty="0" err="1"/>
              <a:t>reguarly</a:t>
            </a:r>
            <a:r>
              <a:rPr lang="de-DE" dirty="0"/>
              <a:t> and – </a:t>
            </a:r>
            <a:r>
              <a:rPr lang="de-DE" dirty="0" err="1"/>
              <a:t>your</a:t>
            </a:r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7938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0885">
              <a:defRPr/>
            </a:pPr>
            <a:fld id="{ED51624E-A322-4000-944F-2FC6F3792D76}" type="slidenum">
              <a:rPr lang="de-DE">
                <a:solidFill>
                  <a:prstClr val="black"/>
                </a:solidFill>
                <a:latin typeface="Calibri"/>
              </a:rPr>
              <a:pPr defTabSz="950885">
                <a:defRPr/>
              </a:pPr>
              <a:t>50</a:t>
            </a:fld>
            <a:endParaRPr lang="de-DE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31247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50885" fontAlgn="base">
              <a:lnSpc>
                <a:spcPts val="26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700" b="1" dirty="0">
                <a:solidFill>
                  <a:srgbClr val="000000"/>
                </a:solidFill>
                <a:latin typeface="Arial" charset="0"/>
              </a:rPr>
              <a:t>What are “transferable skills”?</a:t>
            </a:r>
            <a:endParaRPr lang="en-GB" b="1" dirty="0">
              <a:solidFill>
                <a:srgbClr val="000000"/>
              </a:solidFill>
              <a:latin typeface="Arial" charset="0"/>
            </a:endParaRPr>
          </a:p>
          <a:p>
            <a:pPr marL="356582" indent="-356582" defTabSz="950885" fontAlgn="base">
              <a:lnSpc>
                <a:spcPts val="2600"/>
              </a:lnSpc>
              <a:spcBef>
                <a:spcPts val="1248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de-DE" dirty="0">
              <a:solidFill>
                <a:srgbClr val="000000"/>
              </a:solidFill>
              <a:latin typeface="Arial" charset="0"/>
            </a:endParaRPr>
          </a:p>
          <a:p>
            <a:pPr marL="356582" indent="-356582" defTabSz="950885" fontAlgn="base">
              <a:lnSpc>
                <a:spcPts val="2600"/>
              </a:lnSpc>
              <a:spcBef>
                <a:spcPts val="1248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de-DE" dirty="0">
                <a:solidFill>
                  <a:srgbClr val="000000"/>
                </a:solidFill>
                <a:latin typeface="Arial" charset="0"/>
              </a:rPr>
              <a:t>General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skills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that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go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beyond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the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day-to-day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requirements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of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your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PhD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project</a:t>
            </a:r>
            <a:endParaRPr lang="de-DE" dirty="0">
              <a:solidFill>
                <a:srgbClr val="000000"/>
              </a:solidFill>
              <a:latin typeface="Arial" charset="0"/>
            </a:endParaRPr>
          </a:p>
          <a:p>
            <a:pPr marL="356582" indent="-356582" defTabSz="950885" fontAlgn="base">
              <a:lnSpc>
                <a:spcPts val="2600"/>
              </a:lnSpc>
              <a:spcBef>
                <a:spcPts val="624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de-DE" dirty="0">
                <a:solidFill>
                  <a:srgbClr val="000000"/>
                </a:solidFill>
                <a:latin typeface="Arial" charset="0"/>
              </a:rPr>
              <a:t>„Dual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use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“: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helpful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for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successful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completion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of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PhD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project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and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for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future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professional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development</a:t>
            </a:r>
            <a:endParaRPr lang="de-DE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9591F2-AD28-4188-B244-70E04942FFC5}" type="slidenum">
              <a:rPr lang="de-DE" smtClean="0"/>
              <a:pPr>
                <a:defRPr/>
              </a:pPr>
              <a:t>59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2535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6582" indent="-356582" defTabSz="950885" fontAlgn="base">
              <a:lnSpc>
                <a:spcPts val="2600"/>
              </a:lnSpc>
              <a:spcBef>
                <a:spcPts val="1872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100" dirty="0">
                <a:solidFill>
                  <a:srgbClr val="000000"/>
                </a:solidFill>
                <a:latin typeface="Arial" charset="0"/>
              </a:rPr>
              <a:t>Courses have a limited amount of places</a:t>
            </a:r>
          </a:p>
          <a:p>
            <a:pPr marL="356582" indent="-356582" defTabSz="950885" fontAlgn="base">
              <a:lnSpc>
                <a:spcPts val="2600"/>
              </a:lnSpc>
              <a:spcBef>
                <a:spcPts val="1872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100" dirty="0">
                <a:solidFill>
                  <a:srgbClr val="000000"/>
                </a:solidFill>
                <a:latin typeface="Arial" charset="0"/>
              </a:rPr>
              <a:t>Registrations are on a first-come-first serve basis</a:t>
            </a:r>
          </a:p>
          <a:p>
            <a:pPr marL="356582" indent="-356582" defTabSz="950885" fontAlgn="base">
              <a:lnSpc>
                <a:spcPts val="2600"/>
              </a:lnSpc>
              <a:spcBef>
                <a:spcPts val="1872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100" dirty="0">
                <a:solidFill>
                  <a:srgbClr val="000000"/>
                </a:solidFill>
                <a:latin typeface="Arial" charset="0"/>
              </a:rPr>
              <a:t>If a course is fully booked, you are placed on the waiting list</a:t>
            </a:r>
          </a:p>
          <a:p>
            <a:pPr marL="356582" indent="-356582" defTabSz="950885" fontAlgn="base">
              <a:lnSpc>
                <a:spcPts val="2600"/>
              </a:lnSpc>
              <a:spcBef>
                <a:spcPts val="1872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de-DE" sz="2100" dirty="0">
                <a:solidFill>
                  <a:srgbClr val="000000"/>
                </a:solidFill>
                <a:latin typeface="Arial" charset="0"/>
              </a:rPr>
              <a:t>Free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places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will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be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allocated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according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to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the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order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on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the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waiting</a:t>
            </a:r>
            <a:r>
              <a:rPr lang="de-DE" sz="21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100" dirty="0" err="1">
                <a:solidFill>
                  <a:srgbClr val="000000"/>
                </a:solidFill>
                <a:latin typeface="Arial" charset="0"/>
              </a:rPr>
              <a:t>list</a:t>
            </a:r>
            <a:endParaRPr lang="de-DE" sz="2100" dirty="0">
              <a:solidFill>
                <a:srgbClr val="000000"/>
              </a:solidFill>
              <a:latin typeface="Arial" charset="0"/>
            </a:endParaRP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9591F2-AD28-4188-B244-70E04942FFC5}" type="slidenum">
              <a:rPr lang="de-DE" smtClean="0"/>
              <a:pPr>
                <a:defRPr/>
              </a:pPr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45812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F3698-BD5D-B792-D58D-477F04F23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93F2B88-145C-2674-C085-8AEF70582A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BF1B31B-D524-BEBE-F516-5D4A49F93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Christian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734F12-5E74-36A5-70AD-CB1379F9E4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157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D2A974-85A6-489C-96E9-43FB4375B75B}" type="slidenum">
              <a:rPr lang="de-DE" smtClean="0">
                <a:solidFill>
                  <a:prstClr val="black"/>
                </a:solidFill>
              </a:rPr>
              <a:pPr/>
              <a:t>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48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BB7DF-36E9-40AB-82A6-ADECD7F6E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1AF064F-25D5-AA58-F19A-D177028C08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3188" y="750888"/>
            <a:ext cx="6680200" cy="3757612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EC180A3-B858-97A3-A2EA-46B01ED99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Statistik – Jennifer</a:t>
            </a:r>
          </a:p>
          <a:p>
            <a:r>
              <a:rPr lang="de-DE" dirty="0"/>
              <a:t>Looks like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reached</a:t>
            </a:r>
            <a:r>
              <a:rPr lang="de-DE" dirty="0"/>
              <a:t> a </a:t>
            </a:r>
            <a:r>
              <a:rPr lang="de-DE" dirty="0" err="1"/>
              <a:t>kind</a:t>
            </a:r>
            <a:r>
              <a:rPr lang="de-DE" dirty="0"/>
              <a:t> of Plateau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6DBD411-8ACB-2C8E-002B-D849BF064F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9591F2-AD28-4188-B244-70E04942FFC5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253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579FD-D531-18B6-06C6-38E093A24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5B5E375-EA90-6B6F-8DCE-130A8A259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C43C8C1-A0F2-3AC0-B469-7E1BD47170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Jennifer</a:t>
            </a:r>
          </a:p>
          <a:p>
            <a:r>
              <a:rPr lang="de-DE" dirty="0"/>
              <a:t>Absolute </a:t>
            </a:r>
            <a:r>
              <a:rPr lang="de-DE" dirty="0" err="1"/>
              <a:t>numbers</a:t>
            </a:r>
            <a:endParaRPr lang="de-DE" dirty="0"/>
          </a:p>
          <a:p>
            <a:r>
              <a:rPr lang="de-DE" dirty="0"/>
              <a:t>252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a GSLS </a:t>
            </a:r>
            <a:r>
              <a:rPr lang="de-DE" dirty="0" err="1"/>
              <a:t>defense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9BF95C-FD19-617F-D74D-8D111F280F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433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Great </a:t>
            </a:r>
            <a:r>
              <a:rPr lang="de-DE" dirty="0" err="1"/>
              <a:t>news</a:t>
            </a:r>
            <a:r>
              <a:rPr lang="de-DE" dirty="0"/>
              <a:t> and </a:t>
            </a:r>
            <a:r>
              <a:rPr lang="de-DE" dirty="0" err="1"/>
              <a:t>number</a:t>
            </a:r>
            <a:r>
              <a:rPr lang="de-DE" dirty="0"/>
              <a:t> Jennifer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28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9BF362-C68C-44CC-991C-B07266D6598F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819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96FEF-32AD-4B89-2447-4CF4DF1E7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4CEC4B8-82D6-C031-3B5C-91707A31A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4849303-3C83-4CB1-CEC3-DF160F7A7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EA395F-66EF-996E-5E98-9C843695C1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9BF362-C68C-44CC-991C-B07266D6598F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161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5238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51624E-A322-4000-944F-2FC6F3792D76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2865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000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0766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86091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10A480A-3721-4095-86FA-DA00CBBF6DF2}" type="slidenum">
              <a:rPr lang="de-DE" smtClean="0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477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1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96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50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730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2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2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74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89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339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41885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5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7" y="273054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110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78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45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8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0299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28D5CC-52B5-B44F-9253-58C083D98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6BB61-8FDD-6144-9A37-A0E785CF9932}" type="datetimeFigureOut">
              <a:rPr lang="de-DE"/>
              <a:pPr>
                <a:defRPr/>
              </a:pPr>
              <a:t>04.09.2026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590FC6-E551-B640-A786-CED3C896C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A66F52-F093-4D4A-8A70-95088F96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3A0A4-82E5-5F42-9DA4-F995E7F61C3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872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087100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42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04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0845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834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uniwü4c">
            <a:extLst>
              <a:ext uri="{FF2B5EF4-FFF2-40B4-BE49-F238E27FC236}">
                <a16:creationId xmlns:a16="http://schemas.microsoft.com/office/drawing/2014/main" id="{A4EECCC2-B9BB-45F0-91F1-B34CB4823B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8166"/>
            <a:ext cx="839413" cy="836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2E139AC-11CC-C54B-258E-71DEB9EC09F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624" y="35295"/>
            <a:ext cx="2924405" cy="80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2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3" r:id="rId2"/>
    <p:sldLayoutId id="2147483698" r:id="rId3"/>
    <p:sldLayoutId id="2147483699" r:id="rId4"/>
    <p:sldLayoutId id="2147483700" r:id="rId5"/>
    <p:sldLayoutId id="2147483701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Picture 12" descr="uniwü4c">
            <a:extLst>
              <a:ext uri="{FF2B5EF4-FFF2-40B4-BE49-F238E27FC236}">
                <a16:creationId xmlns:a16="http://schemas.microsoft.com/office/drawing/2014/main" id="{6593C5D6-7D92-47D9-A099-A5BF1E407C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8166"/>
            <a:ext cx="839414" cy="836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9AB09A3-2496-1B1F-8563-76EF8ADBFF0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104016"/>
            <a:ext cx="2279573" cy="63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8" r:id="rId4"/>
    <p:sldLayoutId id="2147483669" r:id="rId5"/>
    <p:sldLayoutId id="2147483697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aseline="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 defTabSz="457200"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84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13" Type="http://schemas.openxmlformats.org/officeDocument/2006/relationships/image" Target="../media/image37.png"/><Relationship Id="rId18" Type="http://schemas.openxmlformats.org/officeDocument/2006/relationships/image" Target="../media/image42.jpeg"/><Relationship Id="rId26" Type="http://schemas.openxmlformats.org/officeDocument/2006/relationships/image" Target="../media/image50.jpeg"/><Relationship Id="rId3" Type="http://schemas.openxmlformats.org/officeDocument/2006/relationships/image" Target="../media/image27.jpeg"/><Relationship Id="rId21" Type="http://schemas.openxmlformats.org/officeDocument/2006/relationships/image" Target="../media/image45.jpg"/><Relationship Id="rId7" Type="http://schemas.openxmlformats.org/officeDocument/2006/relationships/image" Target="../media/image31.emf"/><Relationship Id="rId12" Type="http://schemas.openxmlformats.org/officeDocument/2006/relationships/image" Target="../media/image36.emf"/><Relationship Id="rId17" Type="http://schemas.openxmlformats.org/officeDocument/2006/relationships/image" Target="../media/image41.jpeg"/><Relationship Id="rId25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0.jpeg"/><Relationship Id="rId20" Type="http://schemas.openxmlformats.org/officeDocument/2006/relationships/image" Target="../media/image44.jpeg"/><Relationship Id="rId29" Type="http://schemas.openxmlformats.org/officeDocument/2006/relationships/image" Target="../media/image5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jpeg"/><Relationship Id="rId11" Type="http://schemas.openxmlformats.org/officeDocument/2006/relationships/image" Target="../media/image35.jpg"/><Relationship Id="rId24" Type="http://schemas.openxmlformats.org/officeDocument/2006/relationships/image" Target="../media/image48.jpeg"/><Relationship Id="rId32" Type="http://schemas.openxmlformats.org/officeDocument/2006/relationships/image" Target="../media/image56.jpeg"/><Relationship Id="rId5" Type="http://schemas.openxmlformats.org/officeDocument/2006/relationships/image" Target="../media/image29.emf"/><Relationship Id="rId15" Type="http://schemas.openxmlformats.org/officeDocument/2006/relationships/image" Target="../media/image39.jpeg"/><Relationship Id="rId23" Type="http://schemas.openxmlformats.org/officeDocument/2006/relationships/image" Target="../media/image47.jpeg"/><Relationship Id="rId28" Type="http://schemas.openxmlformats.org/officeDocument/2006/relationships/image" Target="../media/image52.jpeg"/><Relationship Id="rId10" Type="http://schemas.openxmlformats.org/officeDocument/2006/relationships/image" Target="../media/image34.jpeg"/><Relationship Id="rId19" Type="http://schemas.openxmlformats.org/officeDocument/2006/relationships/image" Target="../media/image43.jpeg"/><Relationship Id="rId31" Type="http://schemas.openxmlformats.org/officeDocument/2006/relationships/image" Target="../media/image55.png"/><Relationship Id="rId4" Type="http://schemas.openxmlformats.org/officeDocument/2006/relationships/image" Target="../media/image28.emf"/><Relationship Id="rId9" Type="http://schemas.openxmlformats.org/officeDocument/2006/relationships/image" Target="../media/image33.jpeg"/><Relationship Id="rId14" Type="http://schemas.openxmlformats.org/officeDocument/2006/relationships/image" Target="../media/image38.jpeg"/><Relationship Id="rId22" Type="http://schemas.openxmlformats.org/officeDocument/2006/relationships/image" Target="../media/image46.jpeg"/><Relationship Id="rId27" Type="http://schemas.openxmlformats.org/officeDocument/2006/relationships/image" Target="../media/image51.jpeg"/><Relationship Id="rId30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microsoft.com/office/2007/relationships/hdphoto" Target="../media/hdphoto5.wdp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9.png"/><Relationship Id="rId10" Type="http://schemas.openxmlformats.org/officeDocument/2006/relationships/image" Target="../media/image62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sv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3.png"/><Relationship Id="rId4" Type="http://schemas.openxmlformats.org/officeDocument/2006/relationships/hyperlink" Target="https://www.uni-wuerzburg.de/chancengleichheit/frauenbeauftragte/gender-equality-academy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jpeg"/><Relationship Id="rId7" Type="http://schemas.openxmlformats.org/officeDocument/2006/relationships/hyperlink" Target="mailto:unifrauenbeauftragte@uni-wuerzburg.d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5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5" Type="http://schemas.openxmlformats.org/officeDocument/2006/relationships/hyperlink" Target="https://go.uniwue.de/registrierung" TargetMode="External"/><Relationship Id="rId4" Type="http://schemas.openxmlformats.org/officeDocument/2006/relationships/hyperlink" Target="mailto:alumni@uni-wuerzburg.de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duateschools.uni-wuerzburg.de/life-sciences/doctoral-researchers/forms-downloads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duateschools.uni-wuerzburg.de/life-sciences/doctoral-researchers/forms-downloads/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hyperlink" Target="https://www.uni-wuerzburg.de/beschaeftigte/konfliktmanagement/konfliktberatungsstelle/" TargetMode="External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g"/><Relationship Id="rId5" Type="http://schemas.openxmlformats.org/officeDocument/2006/relationships/hyperlink" Target="https://www.ukw.de/en/psychiatry/outpatient-treatment/" TargetMode="External"/><Relationship Id="rId4" Type="http://schemas.openxmlformats.org/officeDocument/2006/relationships/hyperlink" Target="https://www.psychologie.uni-wuerzburg.de/hochschulambulanz/ueber-uns/team/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-wuerzburg.de/beschaeftigte/konfliktmanagement/konfliktberatungsstelle/" TargetMode="Externa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0.jpe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3.jpeg"/><Relationship Id="rId5" Type="http://schemas.openxmlformats.org/officeDocument/2006/relationships/image" Target="../media/image102.jpg"/><Relationship Id="rId10" Type="http://schemas.openxmlformats.org/officeDocument/2006/relationships/image" Target="../media/image12.png"/><Relationship Id="rId4" Type="http://schemas.openxmlformats.org/officeDocument/2006/relationships/image" Target="../media/image101.jpeg"/><Relationship Id="rId9" Type="http://schemas.openxmlformats.org/officeDocument/2006/relationships/image" Target="../media/image10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13" Type="http://schemas.openxmlformats.org/officeDocument/2006/relationships/image" Target="../media/image118.jpeg"/><Relationship Id="rId3" Type="http://schemas.openxmlformats.org/officeDocument/2006/relationships/image" Target="../media/image108.gif"/><Relationship Id="rId7" Type="http://schemas.openxmlformats.org/officeDocument/2006/relationships/image" Target="../media/image112.png"/><Relationship Id="rId12" Type="http://schemas.openxmlformats.org/officeDocument/2006/relationships/image" Target="../media/image117.jpe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11" Type="http://schemas.openxmlformats.org/officeDocument/2006/relationships/image" Target="../media/image116.jpeg"/><Relationship Id="rId5" Type="http://schemas.openxmlformats.org/officeDocument/2006/relationships/image" Target="../media/image110.jpeg"/><Relationship Id="rId10" Type="http://schemas.openxmlformats.org/officeDocument/2006/relationships/image" Target="../media/image115.jpeg"/><Relationship Id="rId4" Type="http://schemas.openxmlformats.org/officeDocument/2006/relationships/image" Target="../media/image109.jpg"/><Relationship Id="rId9" Type="http://schemas.openxmlformats.org/officeDocument/2006/relationships/image" Target="../media/image1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gsls.cloud.opencampus.net/" TargetMode="External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mailto:gsls-info@uni-wuerzburg.de" TargetMode="External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wuerzburg.de/lehre/profilehre/startseite/" TargetMode="External"/><Relationship Id="rId13" Type="http://schemas.openxmlformats.org/officeDocument/2006/relationships/image" Target="../media/image135.png"/><Relationship Id="rId3" Type="http://schemas.openxmlformats.org/officeDocument/2006/relationships/image" Target="../media/image131.png"/><Relationship Id="rId7" Type="http://schemas.openxmlformats.org/officeDocument/2006/relationships/image" Target="../media/image132.png"/><Relationship Id="rId12" Type="http://schemas.openxmlformats.org/officeDocument/2006/relationships/hyperlink" Target="https://www.rz.uni-wuerzburg.de/dienste/kurse/" TargetMode="External"/><Relationship Id="rId2" Type="http://schemas.openxmlformats.org/officeDocument/2006/relationships/hyperlink" Target="https://www.uni-wuerzburg.de/forschung/researchacademy/startseite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ibliothek.uni-wuerzburg.de/startseite/" TargetMode="External"/><Relationship Id="rId11" Type="http://schemas.openxmlformats.org/officeDocument/2006/relationships/image" Target="../media/image134.jpeg"/><Relationship Id="rId5" Type="http://schemas.openxmlformats.org/officeDocument/2006/relationships/image" Target="../media/image73.png"/><Relationship Id="rId10" Type="http://schemas.openxmlformats.org/officeDocument/2006/relationships/hyperlink" Target="https://www.uni-wuerzburg.de/beschaeftigte/konfliktmanagement/startseite/" TargetMode="External"/><Relationship Id="rId4" Type="http://schemas.openxmlformats.org/officeDocument/2006/relationships/hyperlink" Target="https://www.uni-wuerzburg.de/chancengleichheit/frauenbeauftragte/gender-equality-academy/" TargetMode="External"/><Relationship Id="rId9" Type="http://schemas.openxmlformats.org/officeDocument/2006/relationships/image" Target="../media/image133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jpeg"/><Relationship Id="rId3" Type="http://schemas.openxmlformats.org/officeDocument/2006/relationships/image" Target="../media/image141.jpeg"/><Relationship Id="rId7" Type="http://schemas.openxmlformats.org/officeDocument/2006/relationships/image" Target="../media/image145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4.png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3.jpg"/><Relationship Id="rId4" Type="http://schemas.openxmlformats.org/officeDocument/2006/relationships/hyperlink" Target="mailto:eureka.symposium@uni-wuerzburg.d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57.emf"/><Relationship Id="rId7" Type="http://schemas.openxmlformats.org/officeDocument/2006/relationships/image" Target="../media/image16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0.jpeg"/><Relationship Id="rId11" Type="http://schemas.openxmlformats.org/officeDocument/2006/relationships/image" Target="../media/image165.jpeg"/><Relationship Id="rId5" Type="http://schemas.openxmlformats.org/officeDocument/2006/relationships/image" Target="../media/image159.emf"/><Relationship Id="rId10" Type="http://schemas.openxmlformats.org/officeDocument/2006/relationships/image" Target="../media/image164.svg"/><Relationship Id="rId4" Type="http://schemas.openxmlformats.org/officeDocument/2006/relationships/image" Target="../media/image158.emf"/><Relationship Id="rId9" Type="http://schemas.openxmlformats.org/officeDocument/2006/relationships/image" Target="../media/image163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aduateschools.uni-wuerzburg.de/life-sciences/" TargetMode="External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sky.app/profile/gslsuniwue.bsky.social" TargetMode="External"/><Relationship Id="rId4" Type="http://schemas.openxmlformats.org/officeDocument/2006/relationships/hyperlink" Target="https://www.graduateschools.uni-wuerzburg.de/science-and-technology/for-doctoral-researchers/thesis-regulations-and-submission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Ein Bild, das Himmel, draußen, Sonnenaufgang, Wolke enthält.&#10;&#10;Automatisch generierte Beschreibung">
            <a:extLst>
              <a:ext uri="{FF2B5EF4-FFF2-40B4-BE49-F238E27FC236}">
                <a16:creationId xmlns:a16="http://schemas.microsoft.com/office/drawing/2014/main" id="{011B2918-91E3-BAAB-1D83-F2778D34D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35129"/>
            <a:ext cx="9001000" cy="6750750"/>
          </a:xfrm>
        </p:spPr>
      </p:pic>
    </p:spTree>
    <p:extLst>
      <p:ext uri="{BB962C8B-B14F-4D97-AF65-F5344CB8AC3E}">
        <p14:creationId xmlns:p14="http://schemas.microsoft.com/office/powerpoint/2010/main" val="924274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Kleidung, Lächeln, Text enthält.&#10;&#10;Automatisch generierte Beschreibung">
            <a:extLst>
              <a:ext uri="{FF2B5EF4-FFF2-40B4-BE49-F238E27FC236}">
                <a16:creationId xmlns:a16="http://schemas.microsoft.com/office/drawing/2014/main" id="{622859ED-EB5A-2287-CD5A-C71F5C6F4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1600201"/>
            <a:ext cx="7606986" cy="326268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0856457-CE87-F777-0A29-6560DE329096}"/>
              </a:ext>
            </a:extLst>
          </p:cNvPr>
          <p:cNvSpPr txBox="1"/>
          <p:nvPr/>
        </p:nvSpPr>
        <p:spPr>
          <a:xfrm>
            <a:off x="4295800" y="4826675"/>
            <a:ext cx="775100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Federico Ronchetti (2nd from left) during the handover of his dissertation to the GSLS administrator, Eva Dallmann (left). Congratulating him are (from left) Dr. Stephan Schröder-Köhne (Managing Director of the Graduate Schools at the University of Würzburg), Dr. Jennifer Ritzer (Managing Director of the GSLS), and Professor Christian Wegener (Director of the GSLS). </a:t>
            </a:r>
            <a:endParaRPr lang="de-DE" sz="14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70FD894-6A26-1E39-75EC-A6796D519C09}"/>
              </a:ext>
            </a:extLst>
          </p:cNvPr>
          <p:cNvSpPr txBox="1"/>
          <p:nvPr/>
        </p:nvSpPr>
        <p:spPr>
          <a:xfrm>
            <a:off x="35215" y="6395716"/>
            <a:ext cx="12156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https://www.uni-wuerzburg.de/aktuelles/einblick/single/news/gsls-feiert-1000-doktorarbeit/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D0E5D31-724A-0F34-EC2E-3D40B0E2EF44}"/>
              </a:ext>
            </a:extLst>
          </p:cNvPr>
          <p:cNvSpPr txBox="1"/>
          <p:nvPr/>
        </p:nvSpPr>
        <p:spPr>
          <a:xfrm>
            <a:off x="191344" y="2215880"/>
            <a:ext cx="38884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dirty="0"/>
            </a:br>
            <a:r>
              <a:rPr lang="en-US" dirty="0"/>
              <a:t>On April 12, 2024</a:t>
            </a:r>
          </a:p>
          <a:p>
            <a:r>
              <a:rPr lang="en-US" dirty="0"/>
              <a:t>Federico Ronchetti </a:t>
            </a:r>
          </a:p>
          <a:p>
            <a:r>
              <a:rPr lang="en-US" dirty="0"/>
              <a:t>(PI Prof. Thomas Schmitt) submitted the 1000th dissertation, focusing on the ecological and evolutionary biology of interactions between Hymenoptera insects and bacteria.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A5E322B-6173-B29E-98DF-A0CC1DD6CD1D}"/>
              </a:ext>
            </a:extLst>
          </p:cNvPr>
          <p:cNvSpPr txBox="1"/>
          <p:nvPr/>
        </p:nvSpPr>
        <p:spPr>
          <a:xfrm>
            <a:off x="767408" y="219484"/>
            <a:ext cx="616862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indent="-274638" algn="ctr">
              <a:lnSpc>
                <a:spcPct val="120000"/>
              </a:lnSpc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GSLS Celebrates its 1000th Doctorate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7499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BA6EE51-F863-7A11-7985-0E3E236B5454}"/>
              </a:ext>
            </a:extLst>
          </p:cNvPr>
          <p:cNvSpPr/>
          <p:nvPr/>
        </p:nvSpPr>
        <p:spPr bwMode="auto">
          <a:xfrm>
            <a:off x="1638922" y="4688143"/>
            <a:ext cx="1898667" cy="1370143"/>
          </a:xfrm>
          <a:prstGeom prst="rect">
            <a:avLst/>
          </a:prstGeom>
          <a:solidFill>
            <a:srgbClr val="7AD2D0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lIns="72000" tIns="180000" rIns="36000" bIns="180000"/>
          <a:lstStyle/>
          <a:p>
            <a:pPr algn="ctr">
              <a:spcAft>
                <a:spcPts val="600"/>
              </a:spcAft>
              <a:defRPr/>
            </a:pPr>
            <a:r>
              <a:rPr lang="de-DE" sz="1400" b="1" kern="0" dirty="0">
                <a:solidFill>
                  <a:srgbClr val="000000"/>
                </a:solidFill>
              </a:rPr>
              <a:t>Biomedicine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Speakers: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Heike Hermanns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Svenja Meierjohann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Torsten Blunk</a:t>
            </a:r>
          </a:p>
          <a:p>
            <a:pPr algn="ctr">
              <a:defRPr/>
            </a:pPr>
            <a:endParaRPr lang="de-DE" sz="1400" b="1" kern="0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de-DE" sz="1400" kern="0" dirty="0">
              <a:solidFill>
                <a:srgbClr val="000000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C4C646A-7125-A1D7-2C0F-923FF661B7E1}"/>
              </a:ext>
            </a:extLst>
          </p:cNvPr>
          <p:cNvSpPr/>
          <p:nvPr/>
        </p:nvSpPr>
        <p:spPr bwMode="auto">
          <a:xfrm>
            <a:off x="3753751" y="4704528"/>
            <a:ext cx="1982209" cy="1353758"/>
          </a:xfrm>
          <a:prstGeom prst="rect">
            <a:avLst/>
          </a:prstGeom>
          <a:solidFill>
            <a:srgbClr val="7AD2D0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lIns="72000" tIns="180000" rIns="36000" bIns="180000"/>
          <a:lstStyle/>
          <a:p>
            <a:pPr algn="ctr">
              <a:spcAft>
                <a:spcPts val="600"/>
              </a:spcAft>
              <a:defRPr/>
            </a:pPr>
            <a:r>
              <a:rPr lang="de-DE" sz="1400" b="1" kern="0" dirty="0" err="1">
                <a:solidFill>
                  <a:srgbClr val="000000"/>
                </a:solidFill>
              </a:rPr>
              <a:t>Infection</a:t>
            </a:r>
            <a:r>
              <a:rPr lang="de-DE" sz="1400" b="1" kern="0" dirty="0">
                <a:solidFill>
                  <a:srgbClr val="000000"/>
                </a:solidFill>
              </a:rPr>
              <a:t> &amp; </a:t>
            </a:r>
            <a:r>
              <a:rPr lang="de-DE" sz="1400" b="1" kern="0" dirty="0" err="1">
                <a:solidFill>
                  <a:srgbClr val="000000"/>
                </a:solidFill>
              </a:rPr>
              <a:t>Immunity</a:t>
            </a:r>
            <a:endParaRPr lang="de-DE" sz="1400" b="1" kern="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Speakers: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Georg Gasteiger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Franziska Faber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Oliver </a:t>
            </a:r>
            <a:r>
              <a:rPr lang="de-DE" sz="1200" kern="0" dirty="0" err="1">
                <a:solidFill>
                  <a:srgbClr val="000000"/>
                </a:solidFill>
              </a:rPr>
              <a:t>Kurzai</a:t>
            </a:r>
            <a:endParaRPr lang="de-DE" sz="1200" kern="0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de-DE" sz="1400" b="1" kern="0" dirty="0">
              <a:solidFill>
                <a:srgbClr val="000000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80385EE-0B17-1EEB-8A6A-3D9944B5B97E}"/>
              </a:ext>
            </a:extLst>
          </p:cNvPr>
          <p:cNvSpPr/>
          <p:nvPr/>
        </p:nvSpPr>
        <p:spPr bwMode="auto">
          <a:xfrm>
            <a:off x="8040216" y="4705066"/>
            <a:ext cx="1782812" cy="1347569"/>
          </a:xfrm>
          <a:prstGeom prst="rect">
            <a:avLst/>
          </a:prstGeom>
          <a:solidFill>
            <a:srgbClr val="7AD2D0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lIns="72000" tIns="180000" rIns="36000" bIns="180000"/>
          <a:lstStyle/>
          <a:p>
            <a:pPr algn="ctr">
              <a:spcAft>
                <a:spcPts val="600"/>
              </a:spcAft>
              <a:defRPr/>
            </a:pPr>
            <a:r>
              <a:rPr lang="de-DE" sz="1400" b="1" kern="0" dirty="0">
                <a:solidFill>
                  <a:srgbClr val="000000"/>
                </a:solidFill>
              </a:rPr>
              <a:t>Neuroscience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Speakers: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Carmen </a:t>
            </a:r>
            <a:r>
              <a:rPr lang="de-DE" sz="1200" kern="0" dirty="0" err="1">
                <a:solidFill>
                  <a:srgbClr val="000000"/>
                </a:solidFill>
              </a:rPr>
              <a:t>Villmann</a:t>
            </a:r>
            <a:endParaRPr lang="de-DE" sz="1200" kern="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Matthias Gamer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Grit Hein</a:t>
            </a:r>
          </a:p>
          <a:p>
            <a:pPr>
              <a:defRPr/>
            </a:pPr>
            <a:endParaRPr lang="de-DE" sz="1400" b="1" kern="0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de-DE" sz="1400" b="1" kern="0" dirty="0">
              <a:solidFill>
                <a:srgbClr val="000000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AC2F08E-F7CD-AEFB-BC1B-85B7547B8892}"/>
              </a:ext>
            </a:extLst>
          </p:cNvPr>
          <p:cNvSpPr/>
          <p:nvPr/>
        </p:nvSpPr>
        <p:spPr bwMode="auto">
          <a:xfrm>
            <a:off x="5879976" y="4704526"/>
            <a:ext cx="2040975" cy="1353759"/>
          </a:xfrm>
          <a:prstGeom prst="rect">
            <a:avLst/>
          </a:prstGeom>
          <a:solidFill>
            <a:srgbClr val="7AD2D0"/>
          </a:solidFill>
          <a:ln w="12700" cap="flat" cmpd="sng" algn="ctr">
            <a:solidFill>
              <a:schemeClr val="bg1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lIns="72000" tIns="180000" rIns="36000" bIns="180000"/>
          <a:lstStyle/>
          <a:p>
            <a:pPr algn="ctr">
              <a:spcAft>
                <a:spcPts val="600"/>
              </a:spcAft>
              <a:defRPr/>
            </a:pPr>
            <a:r>
              <a:rPr lang="de-DE" sz="1400" b="1" kern="0" dirty="0">
                <a:solidFill>
                  <a:srgbClr val="000000"/>
                </a:solidFill>
              </a:rPr>
              <a:t>Integrative Biology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Speakers: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Wolfgang Rössler</a:t>
            </a:r>
          </a:p>
          <a:p>
            <a:pPr>
              <a:defRPr/>
            </a:pPr>
            <a:r>
              <a:rPr lang="de-DE" sz="1200" kern="0" dirty="0">
                <a:solidFill>
                  <a:srgbClr val="000000"/>
                </a:solidFill>
              </a:rPr>
              <a:t>Wolfgang Dröge-Laser</a:t>
            </a:r>
          </a:p>
          <a:p>
            <a:pPr>
              <a:defRPr/>
            </a:pPr>
            <a:r>
              <a:rPr lang="en-US" sz="1200" dirty="0"/>
              <a:t>Christian Hof</a:t>
            </a:r>
            <a:endParaRPr lang="de-DE" sz="1200" kern="0" dirty="0">
              <a:solidFill>
                <a:srgbClr val="000000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57CEA0B-E8B4-E3DA-3747-965D3EBBDA9E}"/>
              </a:ext>
            </a:extLst>
          </p:cNvPr>
          <p:cNvSpPr/>
          <p:nvPr/>
        </p:nvSpPr>
        <p:spPr bwMode="auto">
          <a:xfrm>
            <a:off x="9912424" y="4699417"/>
            <a:ext cx="1898667" cy="1358868"/>
          </a:xfrm>
          <a:prstGeom prst="rect">
            <a:avLst/>
          </a:prstGeom>
          <a:solidFill>
            <a:srgbClr val="7AD2D0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lIns="72000" tIns="180000" rIns="36000" bIns="180000"/>
          <a:lstStyle/>
          <a:p>
            <a:pPr algn="ctr">
              <a:spcAft>
                <a:spcPts val="600"/>
              </a:spcAft>
            </a:pPr>
            <a:r>
              <a:rPr lang="de-DE" sz="1400" b="1" kern="0" dirty="0">
                <a:solidFill>
                  <a:srgbClr val="000000"/>
                </a:solidFill>
              </a:rPr>
              <a:t>Clinical Sciences</a:t>
            </a:r>
          </a:p>
          <a:p>
            <a:r>
              <a:rPr lang="de-DE" sz="1200" kern="0" dirty="0">
                <a:solidFill>
                  <a:srgbClr val="000000"/>
                </a:solidFill>
              </a:rPr>
              <a:t>Speakers:</a:t>
            </a:r>
          </a:p>
          <a:p>
            <a:r>
              <a:rPr lang="de-DE" sz="1200" kern="0" dirty="0">
                <a:solidFill>
                  <a:srgbClr val="000000"/>
                </a:solidFill>
              </a:rPr>
              <a:t>Peter Heuschmann</a:t>
            </a:r>
          </a:p>
          <a:p>
            <a:r>
              <a:rPr lang="de-DE" sz="1200" kern="0" dirty="0">
                <a:solidFill>
                  <a:srgbClr val="000000"/>
                </a:solidFill>
              </a:rPr>
              <a:t>Stefan </a:t>
            </a:r>
            <a:r>
              <a:rPr lang="de-DE" sz="1200" kern="0" dirty="0" err="1">
                <a:solidFill>
                  <a:srgbClr val="000000"/>
                </a:solidFill>
              </a:rPr>
              <a:t>Störk</a:t>
            </a:r>
            <a:endParaRPr lang="de-DE" sz="1200" kern="0" dirty="0">
              <a:solidFill>
                <a:srgbClr val="000000"/>
              </a:solidFill>
            </a:endParaRPr>
          </a:p>
          <a:p>
            <a:r>
              <a:rPr lang="de-DE" sz="1200" kern="0" dirty="0">
                <a:solidFill>
                  <a:srgbClr val="000000"/>
                </a:solidFill>
              </a:rPr>
              <a:t>Marcel Romanos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37E394E-A6B4-4057-1601-57D26D08332D}"/>
              </a:ext>
            </a:extLst>
          </p:cNvPr>
          <p:cNvSpPr/>
          <p:nvPr/>
        </p:nvSpPr>
        <p:spPr bwMode="auto">
          <a:xfrm rot="16200000">
            <a:off x="-26513" y="2975677"/>
            <a:ext cx="2163906" cy="720080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 err="1">
                <a:solidFill>
                  <a:srgbClr val="FFFFFF"/>
                </a:solidFill>
              </a:rPr>
              <a:t>Faculties</a:t>
            </a:r>
            <a:endParaRPr lang="de-DE" sz="1400" b="1" kern="0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C94F43B-F12E-6D34-21D2-26885B1B0DA0}"/>
              </a:ext>
            </a:extLst>
          </p:cNvPr>
          <p:cNvSpPr/>
          <p:nvPr/>
        </p:nvSpPr>
        <p:spPr bwMode="auto">
          <a:xfrm>
            <a:off x="4328412" y="1677702"/>
            <a:ext cx="4137842" cy="508789"/>
          </a:xfrm>
          <a:prstGeom prst="rect">
            <a:avLst/>
          </a:prstGeom>
          <a:solidFill>
            <a:srgbClr val="297DC9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Executive Board, Dean: Christian Wegener</a:t>
            </a:r>
          </a:p>
          <a:p>
            <a:pPr algn="ctr"/>
            <a:r>
              <a:rPr lang="de-DE" sz="1400" kern="0" dirty="0" err="1">
                <a:solidFill>
                  <a:srgbClr val="FFFFFF"/>
                </a:solidFill>
              </a:rPr>
              <a:t>Vice</a:t>
            </a:r>
            <a:r>
              <a:rPr lang="de-DE" sz="1400" kern="0" dirty="0">
                <a:solidFill>
                  <a:srgbClr val="FFFFFF"/>
                </a:solidFill>
              </a:rPr>
              <a:t> Deans: Katrin Heinze, Matthias Gamer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3C76804-08F4-E343-8CC6-4E2505B87C73}"/>
              </a:ext>
            </a:extLst>
          </p:cNvPr>
          <p:cNvSpPr/>
          <p:nvPr/>
        </p:nvSpPr>
        <p:spPr bwMode="auto">
          <a:xfrm>
            <a:off x="9258737" y="1224873"/>
            <a:ext cx="2542049" cy="961618"/>
          </a:xfrm>
          <a:prstGeom prst="rect">
            <a:avLst/>
          </a:prstGeom>
          <a:solidFill>
            <a:srgbClr val="297DC9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DRC </a:t>
            </a:r>
          </a:p>
          <a:p>
            <a:pPr algn="ctr"/>
            <a:r>
              <a:rPr lang="de-DE" sz="1050" b="1" kern="0" dirty="0">
                <a:solidFill>
                  <a:srgbClr val="FFFFFF"/>
                </a:solidFill>
              </a:rPr>
              <a:t>(</a:t>
            </a:r>
            <a:r>
              <a:rPr lang="de-DE" sz="1050" b="1" kern="0" dirty="0" err="1">
                <a:solidFill>
                  <a:srgbClr val="FFFFFF"/>
                </a:solidFill>
              </a:rPr>
              <a:t>Doctoral</a:t>
            </a:r>
            <a:r>
              <a:rPr lang="de-DE" sz="1050" b="1" kern="0" dirty="0">
                <a:solidFill>
                  <a:srgbClr val="FFFFFF"/>
                </a:solidFill>
              </a:rPr>
              <a:t> Researchers Council)</a:t>
            </a:r>
            <a:endParaRPr lang="de-DE" sz="1400" b="1" kern="0" dirty="0">
              <a:solidFill>
                <a:srgbClr val="FFFFFF"/>
              </a:solidFill>
            </a:endParaRPr>
          </a:p>
        </p:txBody>
      </p:sp>
      <p:pic>
        <p:nvPicPr>
          <p:cNvPr id="18" name="Bild 7" descr="https://www.med.uni-wuerzburg.de/fileadmin/_processed_/0/d/csm_Gasteiger_2000x1500_neu_4b668258ab.jpg">
            <a:extLst>
              <a:ext uri="{FF2B5EF4-FFF2-40B4-BE49-F238E27FC236}">
                <a16:creationId xmlns:a16="http://schemas.microsoft.com/office/drawing/2014/main" id="{2D6C7C6E-2B9A-CAE1-E2C0-E7557DF16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r="10782"/>
          <a:stretch/>
        </p:blipFill>
        <p:spPr bwMode="auto">
          <a:xfrm>
            <a:off x="3774191" y="6103961"/>
            <a:ext cx="643913" cy="6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rafik 87">
            <a:extLst>
              <a:ext uri="{FF2B5EF4-FFF2-40B4-BE49-F238E27FC236}">
                <a16:creationId xmlns:a16="http://schemas.microsoft.com/office/drawing/2014/main" id="{80474B0A-14EB-1BCA-62FC-5A2A26B02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656" y="6102724"/>
            <a:ext cx="549229" cy="6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Grafik 88">
            <a:extLst>
              <a:ext uri="{FF2B5EF4-FFF2-40B4-BE49-F238E27FC236}">
                <a16:creationId xmlns:a16="http://schemas.microsoft.com/office/drawing/2014/main" id="{D8729E25-80D2-2E2B-90D5-1490AC506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996" y="6102723"/>
            <a:ext cx="560964" cy="6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rafik 93">
            <a:extLst>
              <a:ext uri="{FF2B5EF4-FFF2-40B4-BE49-F238E27FC236}">
                <a16:creationId xmlns:a16="http://schemas.microsoft.com/office/drawing/2014/main" id="{026915B3-5F72-7F6E-A8CD-A2AE184E3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5"/>
          <a:stretch>
            <a:fillRect/>
          </a:stretch>
        </p:blipFill>
        <p:spPr bwMode="auto">
          <a:xfrm>
            <a:off x="5896535" y="6074609"/>
            <a:ext cx="599647" cy="72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Grafik 95">
            <a:extLst>
              <a:ext uri="{FF2B5EF4-FFF2-40B4-BE49-F238E27FC236}">
                <a16:creationId xmlns:a16="http://schemas.microsoft.com/office/drawing/2014/main" id="{6E140C70-23BE-45BC-F84B-BECC9B7C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8" r="8727"/>
          <a:stretch>
            <a:fillRect/>
          </a:stretch>
        </p:blipFill>
        <p:spPr bwMode="auto">
          <a:xfrm>
            <a:off x="10659362" y="6054979"/>
            <a:ext cx="599647" cy="73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3194CE14-EE2B-F920-280E-7A65E475A6F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16" b="28527"/>
          <a:stretch/>
        </p:blipFill>
        <p:spPr>
          <a:xfrm>
            <a:off x="6580233" y="6084917"/>
            <a:ext cx="602024" cy="729115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pic>
        <p:nvPicPr>
          <p:cNvPr id="43" name="Grafik 42" descr="Ein Bild, das Menschliches Gesicht, Person, Lächeln, Kleidung enthält.&#10;&#10;Automatisch generierte Beschreibung">
            <a:extLst>
              <a:ext uri="{FF2B5EF4-FFF2-40B4-BE49-F238E27FC236}">
                <a16:creationId xmlns:a16="http://schemas.microsoft.com/office/drawing/2014/main" id="{6544BA6B-4DE4-4C38-FA2B-D92A8D72A3E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0" r="26423"/>
          <a:stretch/>
        </p:blipFill>
        <p:spPr>
          <a:xfrm>
            <a:off x="9258737" y="6082698"/>
            <a:ext cx="564681" cy="683886"/>
          </a:xfrm>
          <a:prstGeom prst="rect">
            <a:avLst/>
          </a:prstGeom>
        </p:spPr>
      </p:pic>
      <p:pic>
        <p:nvPicPr>
          <p:cNvPr id="44" name="Grafik 43" descr="Ein Bild, das Menschliches Gesicht, Person, Kleidung, Mann enthält.&#10;&#10;Automatisch generierte Beschreibung">
            <a:extLst>
              <a:ext uri="{FF2B5EF4-FFF2-40B4-BE49-F238E27FC236}">
                <a16:creationId xmlns:a16="http://schemas.microsoft.com/office/drawing/2014/main" id="{AF0F91FA-3A23-5A11-EA4A-802A71292D3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8" r="24154"/>
          <a:stretch/>
        </p:blipFill>
        <p:spPr>
          <a:xfrm>
            <a:off x="1646341" y="6100458"/>
            <a:ext cx="643402" cy="691103"/>
          </a:xfrm>
          <a:prstGeom prst="rect">
            <a:avLst/>
          </a:prstGeom>
        </p:spPr>
      </p:pic>
      <p:pic>
        <p:nvPicPr>
          <p:cNvPr id="45" name="Grafik 44" descr="Ein Bild, das Menschliches Gesicht, Person, Kleidung, Lächeln enthält.&#10;&#10;Automatisch generierte Beschreibung">
            <a:extLst>
              <a:ext uri="{FF2B5EF4-FFF2-40B4-BE49-F238E27FC236}">
                <a16:creationId xmlns:a16="http://schemas.microsoft.com/office/drawing/2014/main" id="{EA710BCA-C5AA-02A3-3BFF-15773769151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855" y="6107389"/>
            <a:ext cx="636280" cy="684172"/>
          </a:xfrm>
          <a:prstGeom prst="rect">
            <a:avLst/>
          </a:prstGeom>
        </p:spPr>
      </p:pic>
      <p:pic>
        <p:nvPicPr>
          <p:cNvPr id="46" name="Grafik 99">
            <a:extLst>
              <a:ext uri="{FF2B5EF4-FFF2-40B4-BE49-F238E27FC236}">
                <a16:creationId xmlns:a16="http://schemas.microsoft.com/office/drawing/2014/main" id="{30A82E6C-D487-20E6-C9AB-C6608B15C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807" y="6074609"/>
            <a:ext cx="523396" cy="6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67">
            <a:extLst>
              <a:ext uri="{FF2B5EF4-FFF2-40B4-BE49-F238E27FC236}">
                <a16:creationId xmlns:a16="http://schemas.microsoft.com/office/drawing/2014/main" id="{C9F249AF-D4B3-9CE0-98EE-B7A3048F9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10312" y="6100458"/>
            <a:ext cx="526332" cy="68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Rechteck 47">
            <a:extLst>
              <a:ext uri="{FF2B5EF4-FFF2-40B4-BE49-F238E27FC236}">
                <a16:creationId xmlns:a16="http://schemas.microsoft.com/office/drawing/2014/main" id="{6BAC235D-90DF-8B56-171C-7FC5FAF2D83D}"/>
              </a:ext>
            </a:extLst>
          </p:cNvPr>
          <p:cNvSpPr/>
          <p:nvPr/>
        </p:nvSpPr>
        <p:spPr bwMode="auto">
          <a:xfrm rot="16200000">
            <a:off x="32026" y="5347022"/>
            <a:ext cx="2117642" cy="762234"/>
          </a:xfrm>
          <a:prstGeom prst="rect">
            <a:avLst/>
          </a:prstGeom>
          <a:solidFill>
            <a:srgbClr val="7AD2D0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lIns="72000" tIns="180000" rIns="36000" bIns="180000"/>
          <a:lstStyle/>
          <a:p>
            <a:pPr algn="ctr">
              <a:defRPr/>
            </a:pPr>
            <a:r>
              <a:rPr lang="de-DE" sz="1400" b="1" kern="0" dirty="0" err="1">
                <a:solidFill>
                  <a:srgbClr val="000000"/>
                </a:solidFill>
              </a:rPr>
              <a:t>Sections</a:t>
            </a:r>
            <a:endParaRPr lang="de-DE" sz="1400" b="1" kern="0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de-DE" sz="1400" b="1" kern="0" dirty="0">
              <a:solidFill>
                <a:srgbClr val="000000"/>
              </a:solidFill>
            </a:endParaRPr>
          </a:p>
          <a:p>
            <a:pPr algn="ctr">
              <a:defRPr/>
            </a:pPr>
            <a:endParaRPr lang="de-DE" sz="1400" kern="0" dirty="0">
              <a:solidFill>
                <a:srgbClr val="000000"/>
              </a:solidFill>
            </a:endParaRP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85F0791C-80E9-4A37-E1CC-8FD4FD223354}"/>
              </a:ext>
            </a:extLst>
          </p:cNvPr>
          <p:cNvSpPr/>
          <p:nvPr/>
        </p:nvSpPr>
        <p:spPr bwMode="auto">
          <a:xfrm>
            <a:off x="1615652" y="2269732"/>
            <a:ext cx="2320108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 err="1">
                <a:solidFill>
                  <a:srgbClr val="FFFFFF"/>
                </a:solidFill>
              </a:rPr>
              <a:t>Biology</a:t>
            </a:r>
            <a:endParaRPr lang="de-DE" sz="1400" b="1" kern="0" dirty="0">
              <a:solidFill>
                <a:srgbClr val="FFFFFF"/>
              </a:solidFill>
            </a:endParaRP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Thomas Schmitt (vertritt Dekan)</a:t>
            </a: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Thomas Dandekar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Wolfgang Dröge-Laser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Keram Pfeiffer</a:t>
            </a: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A21B4B69-AA93-B29E-085C-F9CC17975A2A}"/>
              </a:ext>
            </a:extLst>
          </p:cNvPr>
          <p:cNvSpPr/>
          <p:nvPr/>
        </p:nvSpPr>
        <p:spPr bwMode="auto">
          <a:xfrm>
            <a:off x="3978126" y="2269732"/>
            <a:ext cx="2261890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Chemie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Alexander Buchberger (vertritt Dekan)</a:t>
            </a: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Utz Fischer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Leane Lehmann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Jürgen Seibel</a:t>
            </a:r>
            <a:endParaRPr lang="de-DE" sz="1200" b="1" kern="0" dirty="0">
              <a:solidFill>
                <a:srgbClr val="FFFFFF"/>
              </a:solidFill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CE99FEC1-48A6-AEBE-A711-65703646B33F}"/>
              </a:ext>
            </a:extLst>
          </p:cNvPr>
          <p:cNvSpPr/>
          <p:nvPr/>
        </p:nvSpPr>
        <p:spPr bwMode="auto">
          <a:xfrm>
            <a:off x="6295227" y="2269732"/>
            <a:ext cx="2104820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Medizin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Peter Heuschmann (vertritt Dekan)</a:t>
            </a: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Carmen Villmann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Stefan Störk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Marcel Romanos</a:t>
            </a:r>
            <a:endParaRPr lang="de-DE" sz="1200" b="1" kern="0" dirty="0">
              <a:solidFill>
                <a:srgbClr val="FFFFFF"/>
              </a:solidFill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28722DEC-6419-434A-7B43-8BD75FE09A56}"/>
              </a:ext>
            </a:extLst>
          </p:cNvPr>
          <p:cNvSpPr/>
          <p:nvPr/>
        </p:nvSpPr>
        <p:spPr bwMode="auto">
          <a:xfrm>
            <a:off x="8476620" y="2269732"/>
            <a:ext cx="1648692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Physik</a:t>
            </a: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Peter M. Jakob (vertritt Jens Pflaum in Abwesenheit)</a:t>
            </a: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7E2D2238-F145-DF34-808A-E9430FD9D8EF}"/>
              </a:ext>
            </a:extLst>
          </p:cNvPr>
          <p:cNvSpPr/>
          <p:nvPr/>
        </p:nvSpPr>
        <p:spPr bwMode="auto">
          <a:xfrm>
            <a:off x="10184676" y="2281006"/>
            <a:ext cx="1648693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Humanwissen-</a:t>
            </a:r>
            <a:r>
              <a:rPr lang="de-DE" sz="1400" b="1" kern="0" dirty="0" err="1">
                <a:solidFill>
                  <a:srgbClr val="FFFFFF"/>
                </a:solidFill>
              </a:rPr>
              <a:t>schaften</a:t>
            </a:r>
            <a:endParaRPr lang="de-DE" sz="1400" kern="0" dirty="0">
              <a:solidFill>
                <a:srgbClr val="FFFFFF"/>
              </a:solidFill>
            </a:endParaRPr>
          </a:p>
          <a:p>
            <a:pPr algn="ctr"/>
            <a:r>
              <a:rPr lang="de-DE" sz="1200" kern="0" dirty="0">
                <a:solidFill>
                  <a:srgbClr val="FFFFFF"/>
                </a:solidFill>
              </a:rPr>
              <a:t>Matthias Gamer (vertritt Dekan)</a:t>
            </a: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</p:txBody>
      </p:sp>
      <p:pic>
        <p:nvPicPr>
          <p:cNvPr id="56" name="Grafik 55" descr="Ein Bild, das Person, Menschliches Gesicht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D51533D5-B447-E250-3D82-876BCF0E874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2" r="17681"/>
          <a:stretch>
            <a:fillRect/>
          </a:stretch>
        </p:blipFill>
        <p:spPr>
          <a:xfrm>
            <a:off x="1631504" y="3705199"/>
            <a:ext cx="569759" cy="712470"/>
          </a:xfrm>
          <a:prstGeom prst="rect">
            <a:avLst/>
          </a:prstGeom>
        </p:spPr>
      </p:pic>
      <p:pic>
        <p:nvPicPr>
          <p:cNvPr id="58" name="Grafik 57" descr="Ein Bild, das Menschliches Gesicht, Person, Kleidung, Shirt enthält.&#10;&#10;KI-generierte Inhalte können fehlerhaft sein.">
            <a:extLst>
              <a:ext uri="{FF2B5EF4-FFF2-40B4-BE49-F238E27FC236}">
                <a16:creationId xmlns:a16="http://schemas.microsoft.com/office/drawing/2014/main" id="{EDBFCDD8-C1F6-5D41-6F55-0DFDC2C49F2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47" y="3708386"/>
            <a:ext cx="540332" cy="718642"/>
          </a:xfrm>
          <a:prstGeom prst="rect">
            <a:avLst/>
          </a:prstGeom>
        </p:spPr>
      </p:pic>
      <p:pic>
        <p:nvPicPr>
          <p:cNvPr id="60" name="Grafik 59" descr="Ein Bild, das Person, Menschliches Gesicht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6F116052-7CED-A12F-46C3-5F87F03C8AF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695" y="3705199"/>
            <a:ext cx="473820" cy="712024"/>
          </a:xfrm>
          <a:prstGeom prst="rect">
            <a:avLst/>
          </a:prstGeom>
        </p:spPr>
      </p:pic>
      <p:pic>
        <p:nvPicPr>
          <p:cNvPr id="62" name="Grafik 61" descr="Ein Bild, das Menschliches Gesicht, Person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14D88235-B38E-B029-5636-40F75149A76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4" r="14314"/>
          <a:stretch>
            <a:fillRect/>
          </a:stretch>
        </p:blipFill>
        <p:spPr>
          <a:xfrm>
            <a:off x="3390850" y="3691430"/>
            <a:ext cx="521849" cy="712025"/>
          </a:xfrm>
          <a:prstGeom prst="rect">
            <a:avLst/>
          </a:prstGeom>
        </p:spPr>
      </p:pic>
      <p:pic>
        <p:nvPicPr>
          <p:cNvPr id="64" name="Grafik 63" descr="Ein Bild, das Menschliches Gesicht, Person, Shirt, Hemd enthält.&#10;&#10;KI-generierte Inhalte können fehlerhaft sein.">
            <a:extLst>
              <a:ext uri="{FF2B5EF4-FFF2-40B4-BE49-F238E27FC236}">
                <a16:creationId xmlns:a16="http://schemas.microsoft.com/office/drawing/2014/main" id="{9F258A31-F08B-4157-6406-69ECAD5B51C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768" y="3699704"/>
            <a:ext cx="543877" cy="707202"/>
          </a:xfrm>
          <a:prstGeom prst="rect">
            <a:avLst/>
          </a:prstGeom>
        </p:spPr>
      </p:pic>
      <p:pic>
        <p:nvPicPr>
          <p:cNvPr id="65" name="Grafik 64" descr="Ein Bild, das Menschliches Gesicht, Person, Shirt, Kleidung enthält.&#10;&#10;KI-generierte Inhalte können fehlerhaft sein.">
            <a:extLst>
              <a:ext uri="{FF2B5EF4-FFF2-40B4-BE49-F238E27FC236}">
                <a16:creationId xmlns:a16="http://schemas.microsoft.com/office/drawing/2014/main" id="{9D8C3D26-9FDF-27B6-0371-44C8802A04A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2" r="24232"/>
          <a:stretch>
            <a:fillRect/>
          </a:stretch>
        </p:blipFill>
        <p:spPr>
          <a:xfrm>
            <a:off x="4599009" y="3699704"/>
            <a:ext cx="420724" cy="712025"/>
          </a:xfrm>
          <a:prstGeom prst="rect">
            <a:avLst/>
          </a:prstGeom>
        </p:spPr>
      </p:pic>
      <p:pic>
        <p:nvPicPr>
          <p:cNvPr id="66" name="Grafik 65" descr="Ein Bild, das Menschliches Gesicht, Person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7143B9FE-0484-CAB6-3FAA-55A2EE0A51C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2" t="1" r="25057" b="1709"/>
          <a:stretch>
            <a:fillRect/>
          </a:stretch>
        </p:blipFill>
        <p:spPr>
          <a:xfrm>
            <a:off x="5044486" y="3700170"/>
            <a:ext cx="584236" cy="710238"/>
          </a:xfrm>
          <a:prstGeom prst="rect">
            <a:avLst/>
          </a:prstGeom>
        </p:spPr>
      </p:pic>
      <p:pic>
        <p:nvPicPr>
          <p:cNvPr id="68" name="Grafik 67" descr="Ein Bild, das Person, Kleidung, Menschliches Gesicht, Formelle Kleidung enthält.&#10;&#10;KI-generierte Inhalte können fehlerhaft sein.">
            <a:extLst>
              <a:ext uri="{FF2B5EF4-FFF2-40B4-BE49-F238E27FC236}">
                <a16:creationId xmlns:a16="http://schemas.microsoft.com/office/drawing/2014/main" id="{F3E8DF0C-96E1-C283-9EB6-6FE87AC3AE4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2" t="110" r="29560" b="1"/>
          <a:stretch>
            <a:fillRect/>
          </a:stretch>
        </p:blipFill>
        <p:spPr>
          <a:xfrm>
            <a:off x="5638306" y="3701608"/>
            <a:ext cx="597129" cy="708799"/>
          </a:xfrm>
          <a:prstGeom prst="rect">
            <a:avLst/>
          </a:prstGeom>
        </p:spPr>
      </p:pic>
      <p:pic>
        <p:nvPicPr>
          <p:cNvPr id="70" name="Grafik 69" descr="Ein Bild, das Menschliches Gesicht, Person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02D51BE8-EC12-38A3-E28E-641DD485077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3" r="11790"/>
          <a:stretch>
            <a:fillRect/>
          </a:stretch>
        </p:blipFill>
        <p:spPr>
          <a:xfrm>
            <a:off x="6312024" y="3705199"/>
            <a:ext cx="536419" cy="720626"/>
          </a:xfrm>
          <a:prstGeom prst="rect">
            <a:avLst/>
          </a:prstGeom>
        </p:spPr>
      </p:pic>
      <p:pic>
        <p:nvPicPr>
          <p:cNvPr id="71" name="Grafik 70" descr="Ein Bild, das Menschliches Gesicht, Person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74722071-DEFE-0531-8BE2-F43A6738871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3" r="11790"/>
          <a:stretch>
            <a:fillRect/>
          </a:stretch>
        </p:blipFill>
        <p:spPr>
          <a:xfrm>
            <a:off x="9958751" y="6082698"/>
            <a:ext cx="543877" cy="720112"/>
          </a:xfrm>
          <a:prstGeom prst="rect">
            <a:avLst/>
          </a:prstGeom>
        </p:spPr>
      </p:pic>
      <p:pic>
        <p:nvPicPr>
          <p:cNvPr id="73" name="Grafik 72" descr="Ein Bild, das Menschliches Gesicht, Person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32F6BDEB-4DFA-E5A4-452F-30352486353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7" r="31421" b="2743"/>
          <a:stretch>
            <a:fillRect/>
          </a:stretch>
        </p:blipFill>
        <p:spPr>
          <a:xfrm>
            <a:off x="6875273" y="3706848"/>
            <a:ext cx="555889" cy="710238"/>
          </a:xfrm>
          <a:prstGeom prst="rect">
            <a:avLst/>
          </a:prstGeom>
        </p:spPr>
      </p:pic>
      <p:pic>
        <p:nvPicPr>
          <p:cNvPr id="74" name="Grafik 73" descr="Ein Bild, das Menschliches Gesicht, Person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2EC7D695-06C9-AFB4-06FB-303F9DDEF197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7" r="31421"/>
          <a:stretch>
            <a:fillRect/>
          </a:stretch>
        </p:blipFill>
        <p:spPr>
          <a:xfrm>
            <a:off x="8068569" y="6092618"/>
            <a:ext cx="520585" cy="683886"/>
          </a:xfrm>
          <a:prstGeom prst="rect">
            <a:avLst/>
          </a:prstGeom>
        </p:spPr>
      </p:pic>
      <p:pic>
        <p:nvPicPr>
          <p:cNvPr id="76" name="Grafik 75" descr="Ein Bild, das Person, Menschliches Gesicht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BE93EC8C-BB10-F761-EDE0-8CD5716F4D7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5" r="27528" b="2707"/>
          <a:stretch>
            <a:fillRect/>
          </a:stretch>
        </p:blipFill>
        <p:spPr>
          <a:xfrm>
            <a:off x="7450786" y="3706849"/>
            <a:ext cx="489098" cy="710238"/>
          </a:xfrm>
          <a:prstGeom prst="rect">
            <a:avLst/>
          </a:prstGeom>
        </p:spPr>
      </p:pic>
      <p:pic>
        <p:nvPicPr>
          <p:cNvPr id="78" name="Grafik 77" descr="Ein Bild, das Person, Menschliches Gesicht, Kleidung, Krawatte enthält.&#10;&#10;KI-generierte Inhalte können fehlerhaft sein.">
            <a:extLst>
              <a:ext uri="{FF2B5EF4-FFF2-40B4-BE49-F238E27FC236}">
                <a16:creationId xmlns:a16="http://schemas.microsoft.com/office/drawing/2014/main" id="{F810007D-97BA-C0CE-0F5C-19B85D094B1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4" r="27528"/>
          <a:stretch>
            <a:fillRect/>
          </a:stretch>
        </p:blipFill>
        <p:spPr>
          <a:xfrm>
            <a:off x="11365311" y="6062982"/>
            <a:ext cx="445007" cy="699227"/>
          </a:xfrm>
          <a:prstGeom prst="rect">
            <a:avLst/>
          </a:prstGeom>
        </p:spPr>
      </p:pic>
      <p:pic>
        <p:nvPicPr>
          <p:cNvPr id="79" name="Grafik 78" descr="Ein Bild, das Person, Menschliches Gesicht, Kleidung, Krawatte enthält.&#10;&#10;KI-generierte Inhalte können fehlerhaft sein.">
            <a:extLst>
              <a:ext uri="{FF2B5EF4-FFF2-40B4-BE49-F238E27FC236}">
                <a16:creationId xmlns:a16="http://schemas.microsoft.com/office/drawing/2014/main" id="{FC5FF4D3-7569-D478-9FA3-7EBCAA0B785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4" r="27528"/>
          <a:stretch>
            <a:fillRect/>
          </a:stretch>
        </p:blipFill>
        <p:spPr>
          <a:xfrm>
            <a:off x="7955040" y="3701609"/>
            <a:ext cx="445007" cy="699227"/>
          </a:xfrm>
          <a:prstGeom prst="rect">
            <a:avLst/>
          </a:prstGeom>
        </p:spPr>
      </p:pic>
      <p:pic>
        <p:nvPicPr>
          <p:cNvPr id="81" name="Grafik 80" descr="Ein Bild, das Kleidung, Anzug, Menschliches Gesicht, Person enthält.&#10;&#10;KI-generierte Inhalte können fehlerhaft sein.">
            <a:extLst>
              <a:ext uri="{FF2B5EF4-FFF2-40B4-BE49-F238E27FC236}">
                <a16:creationId xmlns:a16="http://schemas.microsoft.com/office/drawing/2014/main" id="{2A11E6D2-A6E0-1671-BB85-6BD212D94CB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5" t="18643" r="66788" b="37091"/>
          <a:stretch>
            <a:fillRect/>
          </a:stretch>
        </p:blipFill>
        <p:spPr>
          <a:xfrm>
            <a:off x="9044851" y="3701609"/>
            <a:ext cx="508363" cy="715614"/>
          </a:xfrm>
          <a:prstGeom prst="rect">
            <a:avLst/>
          </a:prstGeom>
        </p:spPr>
      </p:pic>
      <p:pic>
        <p:nvPicPr>
          <p:cNvPr id="83" name="Grafik 82" descr="Ein Bild, das Menschliches Gesicht, Person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DF66E35D-9BF5-5632-3D7E-1DDD441A2FB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4" r="24997"/>
          <a:stretch>
            <a:fillRect/>
          </a:stretch>
        </p:blipFill>
        <p:spPr>
          <a:xfrm>
            <a:off x="10673352" y="3706849"/>
            <a:ext cx="592380" cy="730264"/>
          </a:xfrm>
          <a:prstGeom prst="rect">
            <a:avLst/>
          </a:prstGeom>
        </p:spPr>
      </p:pic>
      <p:pic>
        <p:nvPicPr>
          <p:cNvPr id="84" name="Grafik 83" descr="Ein Bild, das Menschliches Gesicht, Person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F1019001-2382-DF2D-5FD1-4386CC28510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4" r="24997"/>
          <a:stretch>
            <a:fillRect/>
          </a:stretch>
        </p:blipFill>
        <p:spPr>
          <a:xfrm>
            <a:off x="6676571" y="1047121"/>
            <a:ext cx="538881" cy="643953"/>
          </a:xfrm>
          <a:prstGeom prst="rect">
            <a:avLst/>
          </a:prstGeom>
        </p:spPr>
      </p:pic>
      <p:pic>
        <p:nvPicPr>
          <p:cNvPr id="86" name="Grafik 85" descr="Ein Bild, das Menschliches Gesicht, Person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50FC1178-A6F2-ADBD-7851-03CC21F074A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63" y="1047121"/>
            <a:ext cx="420795" cy="632343"/>
          </a:xfrm>
          <a:prstGeom prst="rect">
            <a:avLst/>
          </a:prstGeom>
        </p:spPr>
      </p:pic>
      <p:pic>
        <p:nvPicPr>
          <p:cNvPr id="88" name="Grafik 87" descr="Ein Bild, das Person, Menschliches Gesicht, Kleidung, Lächeln enthält.&#10;&#10;KI-generierte Inhalte können fehlerhaft sein.">
            <a:extLst>
              <a:ext uri="{FF2B5EF4-FFF2-40B4-BE49-F238E27FC236}">
                <a16:creationId xmlns:a16="http://schemas.microsoft.com/office/drawing/2014/main" id="{02495B99-9960-D8C2-5FBF-FBBD67F64FE2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35" r="28489" b="17828"/>
          <a:stretch>
            <a:fillRect/>
          </a:stretch>
        </p:blipFill>
        <p:spPr>
          <a:xfrm>
            <a:off x="5574697" y="1082597"/>
            <a:ext cx="399545" cy="587694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CF769B5-5562-4E0F-11B9-789E6849981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476137" y="3699704"/>
            <a:ext cx="544846" cy="722905"/>
          </a:xfrm>
          <a:prstGeom prst="rect">
            <a:avLst/>
          </a:prstGeom>
        </p:spPr>
      </p:pic>
      <p:pic>
        <p:nvPicPr>
          <p:cNvPr id="9" name="Grafik 8" descr="Ein Bild, das Menschliches Gesicht, Person, Kleidung, Lächeln enthält.">
            <a:extLst>
              <a:ext uri="{FF2B5EF4-FFF2-40B4-BE49-F238E27FC236}">
                <a16:creationId xmlns:a16="http://schemas.microsoft.com/office/drawing/2014/main" id="{29D2CB56-C290-68B1-9038-809E827FB78D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9" r="18833"/>
          <a:stretch>
            <a:fillRect/>
          </a:stretch>
        </p:blipFill>
        <p:spPr>
          <a:xfrm>
            <a:off x="7280730" y="6082698"/>
            <a:ext cx="618761" cy="72718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F2E1086A-1E72-7A0F-C53B-BB0D79E4D71C}"/>
              </a:ext>
            </a:extLst>
          </p:cNvPr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 of the GSLS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54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383C2-0B8E-B891-86A6-2440CFA10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33DCC6B-46E3-3AE0-9354-8BF2A04409E9}"/>
              </a:ext>
            </a:extLst>
          </p:cNvPr>
          <p:cNvSpPr/>
          <p:nvPr/>
        </p:nvSpPr>
        <p:spPr bwMode="auto">
          <a:xfrm rot="16200000">
            <a:off x="-26513" y="2975677"/>
            <a:ext cx="2163906" cy="720080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 err="1">
                <a:solidFill>
                  <a:srgbClr val="FFFFFF"/>
                </a:solidFill>
              </a:rPr>
              <a:t>Faculties</a:t>
            </a:r>
            <a:endParaRPr lang="de-DE" sz="1400" b="1" kern="0" dirty="0">
              <a:solidFill>
                <a:srgbClr val="FFFFFF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9F8015D-9DE8-310D-6CC5-36835B22055A}"/>
              </a:ext>
            </a:extLst>
          </p:cNvPr>
          <p:cNvSpPr/>
          <p:nvPr/>
        </p:nvSpPr>
        <p:spPr bwMode="auto">
          <a:xfrm>
            <a:off x="4328412" y="1677702"/>
            <a:ext cx="4137842" cy="508789"/>
          </a:xfrm>
          <a:prstGeom prst="rect">
            <a:avLst/>
          </a:prstGeom>
          <a:solidFill>
            <a:srgbClr val="297DC9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Executive Board, Dean: Bert Hecht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B580947-6887-5796-213E-0026AAB2DFE0}"/>
              </a:ext>
            </a:extLst>
          </p:cNvPr>
          <p:cNvSpPr/>
          <p:nvPr/>
        </p:nvSpPr>
        <p:spPr bwMode="auto">
          <a:xfrm>
            <a:off x="9258737" y="1224873"/>
            <a:ext cx="2542049" cy="961618"/>
          </a:xfrm>
          <a:prstGeom prst="rect">
            <a:avLst/>
          </a:prstGeom>
          <a:solidFill>
            <a:srgbClr val="297DC9"/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DRC </a:t>
            </a:r>
          </a:p>
          <a:p>
            <a:pPr algn="ctr"/>
            <a:r>
              <a:rPr lang="de-DE" sz="1050" b="1" kern="0" dirty="0">
                <a:solidFill>
                  <a:srgbClr val="FFFFFF"/>
                </a:solidFill>
              </a:rPr>
              <a:t>(</a:t>
            </a:r>
            <a:r>
              <a:rPr lang="de-DE" sz="1050" b="1" kern="0" dirty="0" err="1">
                <a:solidFill>
                  <a:srgbClr val="FFFFFF"/>
                </a:solidFill>
              </a:rPr>
              <a:t>Doctoral</a:t>
            </a:r>
            <a:r>
              <a:rPr lang="de-DE" sz="1050" b="1" kern="0" dirty="0">
                <a:solidFill>
                  <a:srgbClr val="FFFFFF"/>
                </a:solidFill>
              </a:rPr>
              <a:t> Researchers Council)</a:t>
            </a:r>
            <a:endParaRPr lang="de-DE" sz="1400" b="1" kern="0" dirty="0">
              <a:solidFill>
                <a:srgbClr val="FFFFFF"/>
              </a:solidFill>
            </a:endParaRP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78783064-EACD-7148-732B-7C655D3C7D66}"/>
              </a:ext>
            </a:extLst>
          </p:cNvPr>
          <p:cNvSpPr/>
          <p:nvPr/>
        </p:nvSpPr>
        <p:spPr bwMode="auto">
          <a:xfrm>
            <a:off x="1615652" y="2269732"/>
            <a:ext cx="2320108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 err="1">
                <a:solidFill>
                  <a:srgbClr val="FFFFFF"/>
                </a:solidFill>
              </a:rPr>
              <a:t>Biology</a:t>
            </a:r>
            <a:endParaRPr lang="de-DE" sz="1400" b="1" kern="0" dirty="0">
              <a:solidFill>
                <a:srgbClr val="FFFFFF"/>
              </a:solidFill>
            </a:endParaRP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0AD01AE4-6EC5-F418-781C-940383994366}"/>
              </a:ext>
            </a:extLst>
          </p:cNvPr>
          <p:cNvSpPr/>
          <p:nvPr/>
        </p:nvSpPr>
        <p:spPr bwMode="auto">
          <a:xfrm>
            <a:off x="3978126" y="2269732"/>
            <a:ext cx="2261890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Chemie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6BB61F7C-524C-04FB-31D0-E237BAEC0BCB}"/>
              </a:ext>
            </a:extLst>
          </p:cNvPr>
          <p:cNvSpPr/>
          <p:nvPr/>
        </p:nvSpPr>
        <p:spPr bwMode="auto">
          <a:xfrm>
            <a:off x="6295227" y="2269732"/>
            <a:ext cx="2104820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Physics and Astronomy</a:t>
            </a:r>
            <a:endParaRPr lang="de-DE" sz="1200" b="1" kern="0" dirty="0">
              <a:solidFill>
                <a:srgbClr val="FFFFFF"/>
              </a:solidFill>
            </a:endParaRP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79A4990D-771A-A28A-76AB-BD1923AB31CA}"/>
              </a:ext>
            </a:extLst>
          </p:cNvPr>
          <p:cNvSpPr/>
          <p:nvPr/>
        </p:nvSpPr>
        <p:spPr bwMode="auto">
          <a:xfrm>
            <a:off x="8476620" y="2269732"/>
            <a:ext cx="1648692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>
                <a:solidFill>
                  <a:srgbClr val="FFFFFF"/>
                </a:solidFill>
              </a:rPr>
              <a:t>Physik</a:t>
            </a: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F2BFB97A-4546-5B01-B335-F6B5CC21EB38}"/>
              </a:ext>
            </a:extLst>
          </p:cNvPr>
          <p:cNvSpPr/>
          <p:nvPr/>
        </p:nvSpPr>
        <p:spPr bwMode="auto">
          <a:xfrm>
            <a:off x="10184676" y="2281006"/>
            <a:ext cx="1648693" cy="1424193"/>
          </a:xfrm>
          <a:prstGeom prst="rect">
            <a:avLst/>
          </a:prstGeom>
          <a:solidFill>
            <a:srgbClr val="004489">
              <a:alpha val="80000"/>
            </a:srgbClr>
          </a:solidFill>
          <a:ln w="12700" cap="flat" cmpd="sng" algn="ctr">
            <a:solidFill>
              <a:srgbClr val="FFFFFF"/>
            </a:solidFill>
            <a:prstDash val="solid"/>
          </a:ln>
          <a:effectLst>
            <a:outerShdw blurRad="50800" dist="38100" dir="2700000" sx="98000" sy="98000" algn="tl" rotWithShape="0">
              <a:prstClr val="black">
                <a:alpha val="22000"/>
              </a:prstClr>
            </a:outerShdw>
          </a:effectLst>
        </p:spPr>
        <p:txBody>
          <a:bodyPr anchor="ctr"/>
          <a:lstStyle/>
          <a:p>
            <a:pPr algn="ctr"/>
            <a:r>
              <a:rPr lang="de-DE" sz="1400" b="1" kern="0" dirty="0" err="1">
                <a:solidFill>
                  <a:srgbClr val="FFFFFF"/>
                </a:solidFill>
              </a:rPr>
              <a:t>Mathematics</a:t>
            </a:r>
            <a:r>
              <a:rPr lang="de-DE" sz="1400" b="1" kern="0" dirty="0">
                <a:solidFill>
                  <a:srgbClr val="FFFFFF"/>
                </a:solidFill>
              </a:rPr>
              <a:t> and Computing Sciences</a:t>
            </a:r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  <a:p>
            <a:pPr algn="ctr"/>
            <a:endParaRPr lang="de-DE" sz="1200" kern="0" dirty="0">
              <a:solidFill>
                <a:srgbClr val="FFFFFF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DA92E35-C587-F6A3-0046-CB79726423E9}"/>
              </a:ext>
            </a:extLst>
          </p:cNvPr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 of the GSST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fik 12" descr="Prof. Dr. Bert Hecht - Experimental Physics V">
            <a:extLst>
              <a:ext uri="{FF2B5EF4-FFF2-40B4-BE49-F238E27FC236}">
                <a16:creationId xmlns:a16="http://schemas.microsoft.com/office/drawing/2014/main" id="{5C02C325-F1C2-B979-C6F0-0CBF255A0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804" y="712277"/>
            <a:ext cx="739001" cy="98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84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C79F5664-F378-7956-348B-FD0D2B4CFC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358" r="100000">
                        <a14:foregroundMark x1="29032" y1="29834" x2="7527" y2="19890"/>
                        <a14:foregroundMark x1="29391" y1="37569" x2="358" y2="22099"/>
                        <a14:foregroundMark x1="28315" y1="30939" x2="9319" y2="29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3" y="1070352"/>
            <a:ext cx="733405" cy="47579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2D80E0F-91C8-9700-5270-FFCDF9B4A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185" y="738171"/>
            <a:ext cx="1565217" cy="1070649"/>
          </a:xfrm>
          <a:prstGeom prst="rect">
            <a:avLst/>
          </a:prstGeom>
        </p:spPr>
      </p:pic>
      <p:sp>
        <p:nvSpPr>
          <p:cNvPr id="4" name="Ellipse 3"/>
          <p:cNvSpPr/>
          <p:nvPr/>
        </p:nvSpPr>
        <p:spPr>
          <a:xfrm>
            <a:off x="4499036" y="2564904"/>
            <a:ext cx="2749092" cy="2520120"/>
          </a:xfrm>
          <a:prstGeom prst="ellipse">
            <a:avLst/>
          </a:prstGeom>
          <a:solidFill>
            <a:srgbClr val="7AD2D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b="1" dirty="0">
                <a:solidFill>
                  <a:srgbClr val="FFFFFF"/>
                </a:solidFill>
                <a:latin typeface="+mj-lt"/>
              </a:rPr>
              <a:t>GSLS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1631504" y="4287999"/>
            <a:ext cx="2448272" cy="1373089"/>
          </a:xfrm>
          <a:prstGeom prst="roundRect">
            <a:avLst/>
          </a:prstGeom>
          <a:noFill/>
          <a:ln>
            <a:solidFill>
              <a:srgbClr val="39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0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Tumor Biology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Cardiovascular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Sciences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Biofabrication</a:t>
            </a:r>
            <a:endParaRPr lang="de-DE" sz="1600" dirty="0">
              <a:solidFill>
                <a:srgbClr val="000000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Molecular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+mj-lt"/>
              </a:rPr>
              <a:t>Biosciences</a:t>
            </a:r>
            <a:endParaRPr lang="de-DE" sz="1600" dirty="0">
              <a:solidFill>
                <a:srgbClr val="000000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Developmental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Biology</a:t>
            </a:r>
          </a:p>
        </p:txBody>
      </p:sp>
      <p:sp>
        <p:nvSpPr>
          <p:cNvPr id="6" name="Ellipse 5"/>
          <p:cNvSpPr/>
          <p:nvPr/>
        </p:nvSpPr>
        <p:spPr>
          <a:xfrm>
            <a:off x="4007768" y="4293096"/>
            <a:ext cx="1656184" cy="1440000"/>
          </a:xfrm>
          <a:prstGeom prst="ellipse">
            <a:avLst/>
          </a:prstGeom>
          <a:solidFill>
            <a:srgbClr val="39A9A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 err="1">
                <a:solidFill>
                  <a:srgbClr val="FFFFFF"/>
                </a:solidFill>
                <a:latin typeface="+mj-lt"/>
              </a:rPr>
              <a:t>Biomedicine</a:t>
            </a:r>
            <a:endParaRPr lang="de-DE" sz="16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7824192" y="4379854"/>
            <a:ext cx="2664296" cy="993362"/>
          </a:xfrm>
          <a:prstGeom prst="roundRect">
            <a:avLst/>
          </a:prstGeom>
          <a:noFill/>
          <a:ln>
            <a:solidFill>
              <a:srgbClr val="39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Clinical Research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Clinical </a:t>
            </a:r>
            <a:r>
              <a:rPr lang="de-DE" sz="1600" dirty="0" err="1">
                <a:solidFill>
                  <a:srgbClr val="000000"/>
                </a:solidFill>
                <a:latin typeface="+mj-lt"/>
              </a:rPr>
              <a:t>Epidemiology</a:t>
            </a:r>
            <a:endParaRPr lang="de-DE" sz="1600" dirty="0">
              <a:solidFill>
                <a:srgbClr val="000000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Health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Services Research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7248128" y="1589524"/>
            <a:ext cx="3347864" cy="1047388"/>
          </a:xfrm>
          <a:prstGeom prst="roundRect">
            <a:avLst/>
          </a:prstGeom>
          <a:noFill/>
          <a:ln>
            <a:solidFill>
              <a:srgbClr val="39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Ins="0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Molecular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Plant Biology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Behavioural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Biology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Organismic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Interaction &amp; Ecology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Biodiversity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&amp; Evolution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2063552" y="2060848"/>
            <a:ext cx="2016224" cy="1008286"/>
          </a:xfrm>
          <a:prstGeom prst="roundRect">
            <a:avLst/>
          </a:prstGeom>
          <a:noFill/>
          <a:ln>
            <a:solidFill>
              <a:srgbClr val="39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RNA &amp; </a:t>
            </a:r>
            <a:r>
              <a:rPr lang="de-DE" sz="1600" dirty="0" err="1">
                <a:solidFill>
                  <a:srgbClr val="000000"/>
                </a:solidFill>
                <a:latin typeface="+mj-lt"/>
              </a:rPr>
              <a:t>Infection</a:t>
            </a:r>
            <a:endParaRPr lang="de-DE" sz="1600" dirty="0">
              <a:solidFill>
                <a:srgbClr val="000000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Immunomodulation</a:t>
            </a:r>
            <a:endParaRPr lang="de-DE" sz="1600" dirty="0">
              <a:solidFill>
                <a:srgbClr val="000000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Antiinfectives</a:t>
            </a:r>
            <a:endParaRPr lang="de-DE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6600216" y="2564904"/>
            <a:ext cx="1656184" cy="1440000"/>
          </a:xfrm>
          <a:prstGeom prst="ellipse">
            <a:avLst/>
          </a:prstGeom>
          <a:solidFill>
            <a:srgbClr val="39A9A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FFFFFF"/>
                </a:solidFill>
                <a:latin typeface="+mj-lt"/>
              </a:rPr>
              <a:t>Integrative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FFFFFF"/>
                </a:solidFill>
                <a:latin typeface="+mj-lt"/>
              </a:rPr>
              <a:t>Biology</a:t>
            </a:r>
          </a:p>
        </p:txBody>
      </p:sp>
      <p:sp>
        <p:nvSpPr>
          <p:cNvPr id="11" name="Ellipse 10"/>
          <p:cNvSpPr/>
          <p:nvPr/>
        </p:nvSpPr>
        <p:spPr>
          <a:xfrm>
            <a:off x="6240016" y="4293096"/>
            <a:ext cx="1656184" cy="1440000"/>
          </a:xfrm>
          <a:prstGeom prst="ellipse">
            <a:avLst/>
          </a:prstGeom>
          <a:solidFill>
            <a:srgbClr val="39A9A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FFFFFF"/>
                </a:solidFill>
                <a:latin typeface="+mj-lt"/>
              </a:rPr>
              <a:t>Clinical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FFFFFF"/>
                </a:solidFill>
                <a:latin typeface="+mj-lt"/>
              </a:rPr>
              <a:t>Sciences</a:t>
            </a:r>
          </a:p>
        </p:txBody>
      </p:sp>
      <p:sp>
        <p:nvSpPr>
          <p:cNvPr id="12" name="Ellipse 11"/>
          <p:cNvSpPr/>
          <p:nvPr/>
        </p:nvSpPr>
        <p:spPr>
          <a:xfrm>
            <a:off x="3647888" y="2564904"/>
            <a:ext cx="1656184" cy="1440000"/>
          </a:xfrm>
          <a:prstGeom prst="ellipse">
            <a:avLst/>
          </a:prstGeom>
          <a:solidFill>
            <a:srgbClr val="39A9A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 err="1">
                <a:solidFill>
                  <a:srgbClr val="FFFFFF"/>
                </a:solidFill>
                <a:latin typeface="+mj-lt"/>
              </a:rPr>
              <a:t>Infection</a:t>
            </a:r>
            <a:r>
              <a:rPr lang="de-DE" sz="1600" b="1" dirty="0">
                <a:solidFill>
                  <a:srgbClr val="FFFFFF"/>
                </a:solidFill>
                <a:latin typeface="+mj-lt"/>
              </a:rPr>
              <a:t> &amp; </a:t>
            </a:r>
            <a:br>
              <a:rPr lang="de-DE" sz="1600" b="1" dirty="0">
                <a:solidFill>
                  <a:srgbClr val="FFFFFF"/>
                </a:solidFill>
                <a:latin typeface="+mj-lt"/>
              </a:rPr>
            </a:br>
            <a:r>
              <a:rPr lang="de-DE" sz="1600" b="1" dirty="0" err="1">
                <a:solidFill>
                  <a:srgbClr val="FFFFFF"/>
                </a:solidFill>
                <a:latin typeface="+mj-lt"/>
              </a:rPr>
              <a:t>Immunity</a:t>
            </a:r>
            <a:endParaRPr lang="de-DE" sz="16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4619836" y="1067646"/>
            <a:ext cx="2520280" cy="633162"/>
          </a:xfrm>
          <a:prstGeom prst="roundRect">
            <a:avLst/>
          </a:prstGeom>
          <a:noFill/>
          <a:ln>
            <a:solidFill>
              <a:srgbClr val="39A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108000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Clinical Neuroscience</a:t>
            </a:r>
          </a:p>
          <a:p>
            <a:pPr marL="108000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Molecular</a:t>
            </a:r>
            <a:r>
              <a:rPr lang="de-DE" sz="1600" dirty="0">
                <a:solidFill>
                  <a:srgbClr val="000000"/>
                </a:solidFill>
                <a:latin typeface="+mj-lt"/>
              </a:rPr>
              <a:t>  Neuroscience</a:t>
            </a:r>
          </a:p>
        </p:txBody>
      </p:sp>
      <p:sp>
        <p:nvSpPr>
          <p:cNvPr id="15" name="Ellipse 14"/>
          <p:cNvSpPr/>
          <p:nvPr/>
        </p:nvSpPr>
        <p:spPr>
          <a:xfrm>
            <a:off x="5159976" y="1628800"/>
            <a:ext cx="1656184" cy="1440000"/>
          </a:xfrm>
          <a:prstGeom prst="ellipse">
            <a:avLst/>
          </a:prstGeom>
          <a:solidFill>
            <a:srgbClr val="39A9A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FFFFFF"/>
                </a:solidFill>
                <a:latin typeface="+mj-lt"/>
              </a:rPr>
              <a:t>Neuroscience</a:t>
            </a:r>
          </a:p>
        </p:txBody>
      </p:sp>
      <p:sp>
        <p:nvSpPr>
          <p:cNvPr id="17" name="Rechteck 16"/>
          <p:cNvSpPr/>
          <p:nvPr/>
        </p:nvSpPr>
        <p:spPr bwMode="auto">
          <a:xfrm>
            <a:off x="2279576" y="6226516"/>
            <a:ext cx="7560840" cy="442845"/>
          </a:xfrm>
          <a:prstGeom prst="rect">
            <a:avLst/>
          </a:prstGeom>
          <a:solidFill>
            <a:srgbClr val="004489">
              <a:alpha val="80000"/>
            </a:srgbClr>
          </a:solidFill>
          <a:ln w="28575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de-DE" b="1" kern="0" dirty="0" err="1">
                <a:solidFill>
                  <a:srgbClr val="FFFFFF"/>
                </a:solidFill>
                <a:latin typeface="Calibri" pitchFamily="34" charset="0"/>
              </a:rPr>
              <a:t>Faculties</a:t>
            </a:r>
            <a:r>
              <a:rPr lang="de-DE" b="1" kern="0" dirty="0">
                <a:solidFill>
                  <a:srgbClr val="FFFFFF"/>
                </a:solidFill>
                <a:latin typeface="Calibri" pitchFamily="34" charset="0"/>
              </a:rPr>
              <a:t> : Biology, </a:t>
            </a:r>
            <a:r>
              <a:rPr lang="de-DE" b="1" kern="0" dirty="0" err="1">
                <a:solidFill>
                  <a:srgbClr val="FFFFFF"/>
                </a:solidFill>
                <a:latin typeface="Calibri" pitchFamily="34" charset="0"/>
              </a:rPr>
              <a:t>Medicine</a:t>
            </a:r>
            <a:r>
              <a:rPr lang="de-DE" b="1" kern="0" dirty="0">
                <a:solidFill>
                  <a:srgbClr val="FFFFFF"/>
                </a:solidFill>
                <a:latin typeface="Calibri" pitchFamily="34" charset="0"/>
              </a:rPr>
              <a:t>, Chemistry &amp; </a:t>
            </a:r>
            <a:r>
              <a:rPr lang="de-DE" b="1" kern="0" dirty="0" err="1">
                <a:solidFill>
                  <a:srgbClr val="FFFFFF"/>
                </a:solidFill>
                <a:latin typeface="Calibri" pitchFamily="34" charset="0"/>
              </a:rPr>
              <a:t>Pharmacy</a:t>
            </a:r>
            <a:r>
              <a:rPr lang="de-DE" b="1" kern="0" dirty="0">
                <a:solidFill>
                  <a:srgbClr val="FFFFFF"/>
                </a:solidFill>
                <a:latin typeface="Calibri" pitchFamily="34" charset="0"/>
              </a:rPr>
              <a:t>, </a:t>
            </a:r>
            <a:r>
              <a:rPr lang="de-DE" b="1" kern="0" dirty="0" err="1">
                <a:solidFill>
                  <a:srgbClr val="FFFFFF"/>
                </a:solidFill>
                <a:latin typeface="Calibri" pitchFamily="34" charset="0"/>
              </a:rPr>
              <a:t>Psychology</a:t>
            </a:r>
            <a:r>
              <a:rPr lang="de-DE" b="1" kern="0" dirty="0">
                <a:solidFill>
                  <a:srgbClr val="FFFFFF"/>
                </a:solidFill>
                <a:latin typeface="Calibri" pitchFamily="34" charset="0"/>
              </a:rPr>
              <a:t>, </a:t>
            </a:r>
            <a:r>
              <a:rPr lang="de-DE" b="1" kern="0" dirty="0" err="1">
                <a:solidFill>
                  <a:srgbClr val="FFFFFF"/>
                </a:solidFill>
                <a:latin typeface="Calibri" pitchFamily="34" charset="0"/>
              </a:rPr>
              <a:t>Physics</a:t>
            </a:r>
            <a:r>
              <a:rPr lang="de-DE" b="1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18" name="Pfeil nach unten 17"/>
          <p:cNvSpPr/>
          <p:nvPr/>
        </p:nvSpPr>
        <p:spPr bwMode="auto">
          <a:xfrm rot="10800000">
            <a:off x="5758012" y="5578444"/>
            <a:ext cx="421065" cy="273121"/>
          </a:xfrm>
          <a:prstGeom prst="downArrow">
            <a:avLst/>
          </a:prstGeom>
          <a:solidFill>
            <a:srgbClr val="004489">
              <a:alpha val="80000"/>
            </a:srgbClr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e-DE" sz="1400" b="1" kern="0" dirty="0" err="1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9" name="Pfeil nach unten 18"/>
          <p:cNvSpPr/>
          <p:nvPr/>
        </p:nvSpPr>
        <p:spPr bwMode="auto">
          <a:xfrm>
            <a:off x="5758013" y="5851566"/>
            <a:ext cx="421065" cy="241731"/>
          </a:xfrm>
          <a:prstGeom prst="downArrow">
            <a:avLst/>
          </a:prstGeom>
          <a:solidFill>
            <a:srgbClr val="7AD2D0"/>
          </a:solidFill>
          <a:ln w="28575" cap="flat" cmpd="sng" algn="ctr">
            <a:solidFill>
              <a:srgbClr val="FFFFFF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e-DE" sz="1400" b="1" kern="0" dirty="0" err="1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34347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GSLS sections and programs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1DBFA4F-CFD6-5B94-D731-D39F9503A7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74" y="1250779"/>
            <a:ext cx="1245188" cy="124518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800C5E6-C21D-7D7A-C449-BA263B02FB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2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1629" flipH="1">
            <a:off x="10266345" y="1470306"/>
            <a:ext cx="884375" cy="1368585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A03DE53A-67DF-CFBC-3668-45F83461D1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04" b="9436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565" y="3687344"/>
            <a:ext cx="1865813" cy="124387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1AC634F-1846-3AF5-1E99-0AA1B20642A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667" b="96000" l="9778" r="89778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60" y="3599567"/>
            <a:ext cx="1368192" cy="13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294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298346" y="494873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002060"/>
                </a:solidFill>
                <a:latin typeface="+mj-lt"/>
              </a:rPr>
              <a:t>Outline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503712" y="1413158"/>
            <a:ext cx="5544616" cy="4244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Structure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of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GSLS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ym typeface="Wingdings" panose="05000000000000000000" pitchFamily="2" charset="2"/>
              </a:rPr>
              <a:t>Regulations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of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GSLS</a:t>
            </a:r>
          </a:p>
          <a:p>
            <a:pPr>
              <a:lnSpc>
                <a:spcPct val="120000"/>
              </a:lnSpc>
            </a:pPr>
            <a:r>
              <a:rPr lang="de-DE" sz="1600" dirty="0">
                <a:sym typeface="Wingdings" panose="05000000000000000000" pitchFamily="2" charset="2"/>
              </a:rPr>
              <a:t>     - Thesis </a:t>
            </a:r>
            <a:r>
              <a:rPr lang="de-DE" sz="1600" dirty="0" err="1">
                <a:sym typeface="Wingdings" panose="05000000000000000000" pitchFamily="2" charset="2"/>
              </a:rPr>
              <a:t>committee</a:t>
            </a:r>
            <a:endParaRPr lang="de-DE" sz="1600" dirty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ym typeface="Wingdings" panose="05000000000000000000" pitchFamily="2" charset="2"/>
              </a:rPr>
              <a:t>     - Path </a:t>
            </a:r>
            <a:r>
              <a:rPr lang="de-DE" sz="1600" dirty="0" err="1">
                <a:sym typeface="Wingdings" panose="05000000000000000000" pitchFamily="2" charset="2"/>
              </a:rPr>
              <a:t>to</a:t>
            </a:r>
            <a:r>
              <a:rPr lang="de-DE" sz="1600" dirty="0">
                <a:sym typeface="Wingdings" panose="05000000000000000000" pitchFamily="2" charset="2"/>
              </a:rPr>
              <a:t> </a:t>
            </a:r>
            <a:r>
              <a:rPr lang="de-DE" sz="1600" dirty="0" err="1">
                <a:sym typeface="Wingdings" panose="05000000000000000000" pitchFamily="2" charset="2"/>
              </a:rPr>
              <a:t>graduation</a:t>
            </a:r>
            <a:endParaRPr lang="de-DE" sz="1600" dirty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ym typeface="Wingdings" panose="05000000000000000000" pitchFamily="2" charset="2"/>
              </a:rPr>
              <a:t>     - Admission vs. enrollment</a:t>
            </a:r>
          </a:p>
          <a:p>
            <a:pPr>
              <a:lnSpc>
                <a:spcPct val="120000"/>
              </a:lnSpc>
            </a:pPr>
            <a:r>
              <a:rPr lang="de-DE" sz="1600" dirty="0">
                <a:sym typeface="Wingdings" panose="05000000000000000000" pitchFamily="2" charset="2"/>
              </a:rPr>
              <a:t>     - Idea </a:t>
            </a:r>
            <a:r>
              <a:rPr lang="de-DE" sz="1600" dirty="0" err="1">
                <a:sym typeface="Wingdings" panose="05000000000000000000" pitchFamily="2" charset="2"/>
              </a:rPr>
              <a:t>behind</a:t>
            </a:r>
            <a:r>
              <a:rPr lang="de-DE" sz="1600" dirty="0">
                <a:sym typeface="Wingdings" panose="05000000000000000000" pitchFamily="2" charset="2"/>
              </a:rPr>
              <a:t> </a:t>
            </a:r>
            <a:r>
              <a:rPr lang="de-DE" sz="1600" dirty="0" err="1">
                <a:sym typeface="Wingdings" panose="05000000000000000000" pitchFamily="2" charset="2"/>
              </a:rPr>
              <a:t>the</a:t>
            </a:r>
            <a:r>
              <a:rPr lang="de-DE" sz="1600" dirty="0">
                <a:sym typeface="Wingdings" panose="05000000000000000000" pitchFamily="2" charset="2"/>
              </a:rPr>
              <a:t> GSLS </a:t>
            </a:r>
            <a:r>
              <a:rPr lang="de-DE" sz="1600" dirty="0" err="1">
                <a:sym typeface="Wingdings" panose="05000000000000000000" pitchFamily="2" charset="2"/>
              </a:rPr>
              <a:t>training</a:t>
            </a:r>
            <a:r>
              <a:rPr lang="de-DE" sz="1600" dirty="0">
                <a:sym typeface="Wingdings" panose="05000000000000000000" pitchFamily="2" charset="2"/>
              </a:rPr>
              <a:t> program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Graduation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requirements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–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GSLS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study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book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Conflict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management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Scientific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transferable skills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courses</a:t>
            </a:r>
            <a:endParaRPr lang="de-DE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Activities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events</a:t>
            </a:r>
            <a:endParaRPr lang="de-DE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pic>
        <p:nvPicPr>
          <p:cNvPr id="2" name="Picture 2" descr="K:\gsls\Fotos\Brueckner\fertig\rest\menschen_bei_arbeit\_MG_9379.jpg">
            <a:extLst>
              <a:ext uri="{FF2B5EF4-FFF2-40B4-BE49-F238E27FC236}">
                <a16:creationId xmlns:a16="http://schemas.microsoft.com/office/drawing/2014/main" id="{CE8A7639-6B3B-E612-5155-AD651B974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:\gsls\Fortsetzungsantrag_GSLS\BEGUTACHTUNG_GSLS_9.2.2012\Graphiken und zugehörige Daten\Personen und Aktion\DSCF8476.JPG">
            <a:extLst>
              <a:ext uri="{FF2B5EF4-FFF2-40B4-BE49-F238E27FC236}">
                <a16:creationId xmlns:a16="http://schemas.microsoft.com/office/drawing/2014/main" id="{40DBD498-C001-FCA3-52A6-408C982B6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K:\gsls\Fotos\Brueckner\fertig\header\biozentrum_9870.jpg">
            <a:extLst>
              <a:ext uri="{FF2B5EF4-FFF2-40B4-BE49-F238E27FC236}">
                <a16:creationId xmlns:a16="http://schemas.microsoft.com/office/drawing/2014/main" id="{FCD8D54A-9466-8064-C67D-0A725FE67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K:\gsls\Fotos\Brueckner\fertig\rest\menschen_bei_arbeit\_MG_9464.jpg">
            <a:extLst>
              <a:ext uri="{FF2B5EF4-FFF2-40B4-BE49-F238E27FC236}">
                <a16:creationId xmlns:a16="http://schemas.microsoft.com/office/drawing/2014/main" id="{8ED88864-C29B-DFFB-B7C2-B0D075380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K:\gsls\Fotos\Brueckner\fertig\rest\menschen_bei_arbeit\_MG_0494-Ausschnitt.jpg">
            <a:extLst>
              <a:ext uri="{FF2B5EF4-FFF2-40B4-BE49-F238E27FC236}">
                <a16:creationId xmlns:a16="http://schemas.microsoft.com/office/drawing/2014/main" id="{D888019D-6C4D-C9D4-71BE-798C1EAA4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700377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205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77323-6B1F-E145-7556-DC23A22B2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116A5B9F-6C5A-8DA7-8F36-5BEAEE1DA39C}"/>
              </a:ext>
            </a:extLst>
          </p:cNvPr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Thesis Committee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9092A40-330C-1416-562D-3026980BBEA4}"/>
              </a:ext>
            </a:extLst>
          </p:cNvPr>
          <p:cNvSpPr txBox="1"/>
          <p:nvPr/>
        </p:nvSpPr>
        <p:spPr>
          <a:xfrm>
            <a:off x="8040216" y="3933056"/>
            <a:ext cx="37426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b="1" dirty="0">
                <a:solidFill>
                  <a:srgbClr val="1A4F80"/>
                </a:solidFill>
              </a:rPr>
              <a:t>Take </a:t>
            </a:r>
            <a:r>
              <a:rPr lang="de-DE" b="1" dirty="0" err="1">
                <a:solidFill>
                  <a:srgbClr val="1A4F80"/>
                </a:solidFill>
              </a:rPr>
              <a:t>advantage</a:t>
            </a:r>
            <a:r>
              <a:rPr lang="de-DE" b="1" dirty="0">
                <a:solidFill>
                  <a:srgbClr val="1A4F80"/>
                </a:solidFill>
              </a:rPr>
              <a:t> </a:t>
            </a:r>
            <a:r>
              <a:rPr lang="de-DE" b="1" dirty="0" err="1">
                <a:solidFill>
                  <a:srgbClr val="1A4F80"/>
                </a:solidFill>
              </a:rPr>
              <a:t>of</a:t>
            </a:r>
            <a:r>
              <a:rPr lang="de-DE" b="1" dirty="0">
                <a:solidFill>
                  <a:srgbClr val="1A4F80"/>
                </a:solidFill>
              </a:rPr>
              <a:t> </a:t>
            </a:r>
            <a:r>
              <a:rPr lang="de-DE" b="1" dirty="0" err="1">
                <a:solidFill>
                  <a:srgbClr val="1A4F80"/>
                </a:solidFill>
              </a:rPr>
              <a:t>your</a:t>
            </a:r>
            <a:r>
              <a:rPr lang="de-DE" b="1" dirty="0">
                <a:solidFill>
                  <a:srgbClr val="1A4F80"/>
                </a:solidFill>
              </a:rPr>
              <a:t> </a:t>
            </a:r>
            <a:r>
              <a:rPr lang="de-DE" b="1" dirty="0" err="1">
                <a:solidFill>
                  <a:srgbClr val="1A4F80"/>
                </a:solidFill>
              </a:rPr>
              <a:t>committee</a:t>
            </a:r>
            <a:r>
              <a:rPr lang="de-DE" b="1" dirty="0">
                <a:solidFill>
                  <a:srgbClr val="1A4F80"/>
                </a:solidFill>
              </a:rPr>
              <a:t> </a:t>
            </a:r>
            <a:r>
              <a:rPr lang="de-DE" b="1" dirty="0" err="1">
                <a:solidFill>
                  <a:srgbClr val="1A4F80"/>
                </a:solidFill>
              </a:rPr>
              <a:t>meetings</a:t>
            </a:r>
            <a:r>
              <a:rPr lang="de-DE" b="1" dirty="0">
                <a:solidFill>
                  <a:srgbClr val="1A4F80"/>
                </a:solidFill>
              </a:rPr>
              <a:t> !</a:t>
            </a:r>
          </a:p>
          <a:p>
            <a:pPr algn="ctr"/>
            <a:endParaRPr lang="de-DE" b="1" dirty="0">
              <a:solidFill>
                <a:srgbClr val="1A4F80"/>
              </a:solidFill>
            </a:endParaRPr>
          </a:p>
          <a:p>
            <a:pPr algn="ctr"/>
            <a:r>
              <a:rPr lang="de-DE" dirty="0">
                <a:solidFill>
                  <a:srgbClr val="1A4F80"/>
                </a:solidFill>
              </a:rPr>
              <a:t>Double-check </a:t>
            </a:r>
            <a:r>
              <a:rPr lang="de-DE" dirty="0" err="1">
                <a:solidFill>
                  <a:srgbClr val="1A4F80"/>
                </a:solidFill>
              </a:rPr>
              <a:t>your</a:t>
            </a:r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dirty="0" err="1">
                <a:solidFill>
                  <a:srgbClr val="1A4F80"/>
                </a:solidFill>
              </a:rPr>
              <a:t>thesis</a:t>
            </a:r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dirty="0" err="1">
                <a:solidFill>
                  <a:srgbClr val="1A4F80"/>
                </a:solidFill>
              </a:rPr>
              <a:t>committee</a:t>
            </a:r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dirty="0" err="1">
                <a:solidFill>
                  <a:srgbClr val="1A4F80"/>
                </a:solidFill>
              </a:rPr>
              <a:t>with</a:t>
            </a:r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dirty="0" err="1">
                <a:solidFill>
                  <a:srgbClr val="1A4F80"/>
                </a:solidFill>
              </a:rPr>
              <a:t>the</a:t>
            </a:r>
            <a:r>
              <a:rPr lang="de-DE" dirty="0">
                <a:solidFill>
                  <a:srgbClr val="1A4F80"/>
                </a:solidFill>
              </a:rPr>
              <a:t> GS</a:t>
            </a:r>
          </a:p>
          <a:p>
            <a:pPr algn="ctr"/>
            <a:r>
              <a:rPr lang="de-DE" dirty="0">
                <a:solidFill>
                  <a:srgbClr val="1A4F80"/>
                </a:solidFill>
              </a:rPr>
              <a:t>(</a:t>
            </a:r>
            <a:r>
              <a:rPr lang="de-DE" dirty="0" err="1">
                <a:solidFill>
                  <a:srgbClr val="1A4F80"/>
                </a:solidFill>
              </a:rPr>
              <a:t>contact</a:t>
            </a:r>
            <a:r>
              <a:rPr lang="de-DE" dirty="0">
                <a:solidFill>
                  <a:srgbClr val="1A4F80"/>
                </a:solidFill>
              </a:rPr>
              <a:t>: Katharina Bötsch)</a:t>
            </a:r>
          </a:p>
          <a:p>
            <a:pPr algn="ctr"/>
            <a:endParaRPr lang="de-DE" b="1" dirty="0">
              <a:solidFill>
                <a:srgbClr val="1A4F80"/>
              </a:solidFill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114DBCE-A324-BE3B-9DFA-C6756A6F26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3" t="49427" r="14154" b="9570"/>
          <a:stretch/>
        </p:blipFill>
        <p:spPr>
          <a:xfrm>
            <a:off x="191344" y="1124744"/>
            <a:ext cx="8208912" cy="53357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1177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62101" y="1194249"/>
            <a:ext cx="7486713" cy="291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At least three supervisors</a:t>
            </a:r>
          </a:p>
          <a:p>
            <a:pPr marL="342900" indent="-342900" fontAlgn="base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Primary and secondary supervisors have to be </a:t>
            </a:r>
            <a:r>
              <a:rPr lang="en-US" b="1" dirty="0">
                <a:solidFill>
                  <a:srgbClr val="000000"/>
                </a:solidFill>
                <a:latin typeface="+mj-lt"/>
              </a:rPr>
              <a:t>GS members from different departments</a:t>
            </a:r>
          </a:p>
          <a:p>
            <a:pPr marL="342900" indent="-342900" fontAlgn="base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Third supervisor may come from another university, </a:t>
            </a:r>
            <a:br>
              <a:rPr lang="en-US" dirty="0">
                <a:solidFill>
                  <a:srgbClr val="000000"/>
                </a:solidFill>
                <a:latin typeface="+mj-lt"/>
              </a:rPr>
            </a:br>
            <a:r>
              <a:rPr lang="en-US" dirty="0">
                <a:solidFill>
                  <a:srgbClr val="000000"/>
                </a:solidFill>
                <a:latin typeface="+mj-lt"/>
              </a:rPr>
              <a:t>also from abroad (input from extern)</a:t>
            </a:r>
          </a:p>
          <a:p>
            <a:pPr marL="342900" indent="-342900" fontAlgn="base">
              <a:spcBef>
                <a:spcPct val="3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A minimum of three different departments should be represented</a:t>
            </a:r>
            <a:br>
              <a:rPr lang="en-US" dirty="0">
                <a:solidFill>
                  <a:srgbClr val="000000"/>
                </a:solidFill>
                <a:latin typeface="+mj-lt"/>
              </a:rPr>
            </a:br>
            <a:endParaRPr lang="en-US" dirty="0">
              <a:solidFill>
                <a:srgbClr val="000000"/>
              </a:solidFill>
              <a:latin typeface="+mj-lt"/>
            </a:endParaRPr>
          </a:p>
          <a:p>
            <a:pPr fontAlgn="base">
              <a:spcBef>
                <a:spcPct val="30000"/>
              </a:spcBef>
              <a:spcAft>
                <a:spcPct val="0"/>
              </a:spcAft>
            </a:pPr>
            <a:br>
              <a:rPr lang="en-US" dirty="0">
                <a:solidFill>
                  <a:srgbClr val="000000"/>
                </a:solidFill>
                <a:latin typeface="+mj-lt"/>
              </a:rPr>
            </a:br>
            <a:endParaRPr lang="en-US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Thesis Committee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8040216" y="3933056"/>
            <a:ext cx="37426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b="1" dirty="0">
                <a:solidFill>
                  <a:srgbClr val="1A4F80"/>
                </a:solidFill>
              </a:rPr>
              <a:t>Take </a:t>
            </a:r>
            <a:r>
              <a:rPr lang="de-DE" b="1" dirty="0" err="1">
                <a:solidFill>
                  <a:srgbClr val="1A4F80"/>
                </a:solidFill>
              </a:rPr>
              <a:t>advantage</a:t>
            </a:r>
            <a:r>
              <a:rPr lang="de-DE" b="1" dirty="0">
                <a:solidFill>
                  <a:srgbClr val="1A4F80"/>
                </a:solidFill>
              </a:rPr>
              <a:t> </a:t>
            </a:r>
            <a:r>
              <a:rPr lang="de-DE" b="1" dirty="0" err="1">
                <a:solidFill>
                  <a:srgbClr val="1A4F80"/>
                </a:solidFill>
              </a:rPr>
              <a:t>of</a:t>
            </a:r>
            <a:r>
              <a:rPr lang="de-DE" b="1" dirty="0">
                <a:solidFill>
                  <a:srgbClr val="1A4F80"/>
                </a:solidFill>
              </a:rPr>
              <a:t> </a:t>
            </a:r>
            <a:r>
              <a:rPr lang="de-DE" b="1" dirty="0" err="1">
                <a:solidFill>
                  <a:srgbClr val="1A4F80"/>
                </a:solidFill>
              </a:rPr>
              <a:t>your</a:t>
            </a:r>
            <a:r>
              <a:rPr lang="de-DE" b="1" dirty="0">
                <a:solidFill>
                  <a:srgbClr val="1A4F80"/>
                </a:solidFill>
              </a:rPr>
              <a:t> </a:t>
            </a:r>
            <a:r>
              <a:rPr lang="de-DE" b="1" dirty="0" err="1">
                <a:solidFill>
                  <a:srgbClr val="1A4F80"/>
                </a:solidFill>
              </a:rPr>
              <a:t>committee</a:t>
            </a:r>
            <a:r>
              <a:rPr lang="de-DE" b="1" dirty="0">
                <a:solidFill>
                  <a:srgbClr val="1A4F80"/>
                </a:solidFill>
              </a:rPr>
              <a:t> </a:t>
            </a:r>
            <a:r>
              <a:rPr lang="de-DE" b="1" dirty="0" err="1">
                <a:solidFill>
                  <a:srgbClr val="1A4F80"/>
                </a:solidFill>
              </a:rPr>
              <a:t>meetings</a:t>
            </a:r>
            <a:r>
              <a:rPr lang="de-DE" b="1" dirty="0">
                <a:solidFill>
                  <a:srgbClr val="1A4F80"/>
                </a:solidFill>
              </a:rPr>
              <a:t> !</a:t>
            </a:r>
          </a:p>
          <a:p>
            <a:pPr algn="ctr"/>
            <a:endParaRPr lang="de-DE" b="1" dirty="0">
              <a:solidFill>
                <a:srgbClr val="1A4F80"/>
              </a:solidFill>
            </a:endParaRPr>
          </a:p>
          <a:p>
            <a:pPr algn="ctr"/>
            <a:r>
              <a:rPr lang="de-DE" dirty="0">
                <a:solidFill>
                  <a:srgbClr val="1A4F80"/>
                </a:solidFill>
              </a:rPr>
              <a:t>Double-check </a:t>
            </a:r>
            <a:r>
              <a:rPr lang="de-DE" dirty="0" err="1">
                <a:solidFill>
                  <a:srgbClr val="1A4F80"/>
                </a:solidFill>
              </a:rPr>
              <a:t>your</a:t>
            </a:r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dirty="0" err="1">
                <a:solidFill>
                  <a:srgbClr val="1A4F80"/>
                </a:solidFill>
              </a:rPr>
              <a:t>thesis</a:t>
            </a:r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dirty="0" err="1">
                <a:solidFill>
                  <a:srgbClr val="1A4F80"/>
                </a:solidFill>
              </a:rPr>
              <a:t>committee</a:t>
            </a:r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dirty="0" err="1">
                <a:solidFill>
                  <a:srgbClr val="1A4F80"/>
                </a:solidFill>
              </a:rPr>
              <a:t>with</a:t>
            </a:r>
            <a:r>
              <a:rPr lang="de-DE" dirty="0">
                <a:solidFill>
                  <a:srgbClr val="1A4F80"/>
                </a:solidFill>
              </a:rPr>
              <a:t> </a:t>
            </a:r>
            <a:r>
              <a:rPr lang="de-DE" dirty="0" err="1">
                <a:solidFill>
                  <a:srgbClr val="1A4F80"/>
                </a:solidFill>
              </a:rPr>
              <a:t>the</a:t>
            </a:r>
            <a:r>
              <a:rPr lang="de-DE" dirty="0">
                <a:solidFill>
                  <a:srgbClr val="1A4F80"/>
                </a:solidFill>
              </a:rPr>
              <a:t> GS</a:t>
            </a:r>
          </a:p>
          <a:p>
            <a:pPr algn="ctr"/>
            <a:r>
              <a:rPr lang="de-DE" dirty="0">
                <a:solidFill>
                  <a:srgbClr val="1A4F80"/>
                </a:solidFill>
              </a:rPr>
              <a:t>(</a:t>
            </a:r>
            <a:r>
              <a:rPr lang="de-DE" dirty="0" err="1">
                <a:solidFill>
                  <a:srgbClr val="1A4F80"/>
                </a:solidFill>
              </a:rPr>
              <a:t>contact</a:t>
            </a:r>
            <a:r>
              <a:rPr lang="de-DE" dirty="0">
                <a:solidFill>
                  <a:srgbClr val="1A4F80"/>
                </a:solidFill>
              </a:rPr>
              <a:t>: Katharina Bötsch)</a:t>
            </a:r>
          </a:p>
          <a:p>
            <a:pPr algn="ctr"/>
            <a:endParaRPr lang="de-DE" b="1" dirty="0">
              <a:solidFill>
                <a:srgbClr val="1A4F80"/>
              </a:solidFill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3" t="49427" r="14154" b="9570"/>
          <a:stretch/>
        </p:blipFill>
        <p:spPr>
          <a:xfrm>
            <a:off x="8328248" y="1193918"/>
            <a:ext cx="2880320" cy="18722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862236" y="3567348"/>
            <a:ext cx="7466012" cy="385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fontAlgn="base">
              <a:spcBef>
                <a:spcPct val="30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Prerequisite (first or second supervisor) : </a:t>
            </a:r>
          </a:p>
          <a:p>
            <a:pPr marL="742950" lvl="1" indent="-285750" fontAlgn="base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First or second GS supervisor must be a </a:t>
            </a:r>
            <a:br>
              <a:rPr lang="en-US" dirty="0">
                <a:solidFill>
                  <a:srgbClr val="000000"/>
                </a:solidFill>
                <a:latin typeface="+mj-lt"/>
              </a:rPr>
            </a:br>
            <a:r>
              <a:rPr lang="en-US" b="1" dirty="0">
                <a:solidFill>
                  <a:srgbClr val="000000"/>
                </a:solidFill>
                <a:latin typeface="+mj-lt"/>
              </a:rPr>
              <a:t>Faculty member of one of the Natural Science Faculties 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of the University of Würzburg (Biology, Chemistry &amp; Pharmacy, Physics, Mathematics &amp; Computer Sciences )  </a:t>
            </a:r>
            <a:br>
              <a:rPr lang="en-US" dirty="0">
                <a:solidFill>
                  <a:srgbClr val="000000"/>
                </a:solidFill>
                <a:latin typeface="+mj-lt"/>
              </a:rPr>
            </a:br>
            <a:r>
              <a:rPr lang="en-US" dirty="0">
                <a:solidFill>
                  <a:srgbClr val="000000"/>
                </a:solidFill>
                <a:latin typeface="+mj-lt"/>
              </a:rPr>
              <a:t>[OR</a:t>
            </a:r>
            <a:r>
              <a:rPr lang="en-US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dirty="0">
                <a:solidFill>
                  <a:srgbClr val="000000"/>
                </a:solidFill>
                <a:latin typeface="+mj-lt"/>
              </a:rPr>
              <a:t>be appointed as an examiner by one of those faculties]</a:t>
            </a:r>
          </a:p>
          <a:p>
            <a:pPr marL="742950" lvl="1" indent="-285750" fontAlgn="base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000000"/>
                </a:solidFill>
                <a:latin typeface="+mj-lt"/>
              </a:rPr>
              <a:t>One GS member supervisor has to be </a:t>
            </a:r>
            <a:r>
              <a:rPr lang="en-US" b="1" dirty="0">
                <a:solidFill>
                  <a:srgbClr val="000000"/>
                </a:solidFill>
                <a:latin typeface="+mj-lt"/>
              </a:rPr>
              <a:t>habilitated or hold a permanent professorship</a:t>
            </a:r>
          </a:p>
          <a:p>
            <a:pPr lvl="1" fontAlgn="base">
              <a:lnSpc>
                <a:spcPct val="120000"/>
              </a:lnSpc>
              <a:spcAft>
                <a:spcPts val="300"/>
              </a:spcAft>
            </a:pPr>
            <a:endParaRPr lang="en-US" dirty="0">
              <a:solidFill>
                <a:srgbClr val="000000"/>
              </a:solidFill>
              <a:latin typeface="+mj-lt"/>
            </a:endParaRPr>
          </a:p>
          <a:p>
            <a:pPr lvl="1" fontAlgn="base">
              <a:lnSpc>
                <a:spcPct val="120000"/>
              </a:lnSpc>
              <a:spcAft>
                <a:spcPts val="300"/>
              </a:spcAft>
            </a:pPr>
            <a:br>
              <a:rPr lang="en-US" dirty="0">
                <a:solidFill>
                  <a:srgbClr val="000000"/>
                </a:solidFill>
                <a:latin typeface="+mj-lt"/>
              </a:rPr>
            </a:br>
            <a:endParaRPr lang="en-US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39405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 admission/enrollment process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6" name="Gruppieren 55">
            <a:extLst>
              <a:ext uri="{FF2B5EF4-FFF2-40B4-BE49-F238E27FC236}">
                <a16:creationId xmlns:a16="http://schemas.microsoft.com/office/drawing/2014/main" id="{A3F8CE27-E13D-2F28-CE4B-EF9957B7B899}"/>
              </a:ext>
            </a:extLst>
          </p:cNvPr>
          <p:cNvGrpSpPr/>
          <p:nvPr/>
        </p:nvGrpSpPr>
        <p:grpSpPr>
          <a:xfrm>
            <a:off x="2927648" y="1051921"/>
            <a:ext cx="6452541" cy="5376941"/>
            <a:chOff x="3571619" y="954982"/>
            <a:chExt cx="6293169" cy="5376941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9E9827DA-78DA-75B2-29E1-A34DC3D8246C}"/>
                </a:ext>
              </a:extLst>
            </p:cNvPr>
            <p:cNvSpPr/>
            <p:nvPr/>
          </p:nvSpPr>
          <p:spPr>
            <a:xfrm>
              <a:off x="4344144" y="2484142"/>
              <a:ext cx="4032446" cy="640800"/>
            </a:xfrm>
            <a:prstGeom prst="rect">
              <a:avLst/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Check by </a:t>
              </a:r>
            </a:p>
            <a:p>
              <a:pPr algn="ctr"/>
              <a:r>
                <a:rPr lang="de-DE" dirty="0">
                  <a:solidFill>
                    <a:schemeClr val="tx1"/>
                  </a:solidFill>
                </a:rPr>
                <a:t>GS Office</a:t>
              </a:r>
            </a:p>
          </p:txBody>
        </p:sp>
        <p:sp>
          <p:nvSpPr>
            <p:cNvPr id="40" name="Pfeil: nach rechts 39">
              <a:extLst>
                <a:ext uri="{FF2B5EF4-FFF2-40B4-BE49-F238E27FC236}">
                  <a16:creationId xmlns:a16="http://schemas.microsoft.com/office/drawing/2014/main" id="{4D8B82CF-5108-8785-12B9-8ADD996BBC83}"/>
                </a:ext>
              </a:extLst>
            </p:cNvPr>
            <p:cNvSpPr/>
            <p:nvPr/>
          </p:nvSpPr>
          <p:spPr>
            <a:xfrm rot="5400000">
              <a:off x="6307681" y="2238242"/>
              <a:ext cx="216024" cy="21602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/>
            </a:p>
          </p:txBody>
        </p:sp>
        <p:sp>
          <p:nvSpPr>
            <p:cNvPr id="41" name="Pfeil: nach rechts 40">
              <a:extLst>
                <a:ext uri="{FF2B5EF4-FFF2-40B4-BE49-F238E27FC236}">
                  <a16:creationId xmlns:a16="http://schemas.microsoft.com/office/drawing/2014/main" id="{20DBD9D2-DB06-ECE1-5BBE-3434ABD26F69}"/>
                </a:ext>
              </a:extLst>
            </p:cNvPr>
            <p:cNvSpPr/>
            <p:nvPr/>
          </p:nvSpPr>
          <p:spPr>
            <a:xfrm rot="5400000">
              <a:off x="6252847" y="3248978"/>
              <a:ext cx="288033" cy="21602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/>
            </a:p>
          </p:txBody>
        </p:sp>
        <p:sp>
          <p:nvSpPr>
            <p:cNvPr id="46" name="Rechteck 45">
              <a:extLst>
                <a:ext uri="{FF2B5EF4-FFF2-40B4-BE49-F238E27FC236}">
                  <a16:creationId xmlns:a16="http://schemas.microsoft.com/office/drawing/2014/main" id="{FAB0245B-15B6-40A1-6FDE-43C6BA01DF07}"/>
                </a:ext>
              </a:extLst>
            </p:cNvPr>
            <p:cNvSpPr/>
            <p:nvPr/>
          </p:nvSpPr>
          <p:spPr>
            <a:xfrm>
              <a:off x="4355977" y="4132236"/>
              <a:ext cx="4032446" cy="448890"/>
            </a:xfrm>
            <a:prstGeom prst="rect">
              <a:avLst/>
            </a:prstGeom>
            <a:solidFill>
              <a:srgbClr val="9AD2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Admission Letter</a:t>
              </a:r>
            </a:p>
          </p:txBody>
        </p:sp>
        <p:sp>
          <p:nvSpPr>
            <p:cNvPr id="47" name="Rechteck 46">
              <a:extLst>
                <a:ext uri="{FF2B5EF4-FFF2-40B4-BE49-F238E27FC236}">
                  <a16:creationId xmlns:a16="http://schemas.microsoft.com/office/drawing/2014/main" id="{A5E579A9-C8DB-5E55-CF87-A2AFF7FC3E42}"/>
                </a:ext>
              </a:extLst>
            </p:cNvPr>
            <p:cNvSpPr/>
            <p:nvPr/>
          </p:nvSpPr>
          <p:spPr>
            <a:xfrm>
              <a:off x="4355976" y="3563899"/>
              <a:ext cx="4032447" cy="470782"/>
            </a:xfrm>
            <a:prstGeom prst="rect">
              <a:avLst/>
            </a:prstGeom>
            <a:solidFill>
              <a:srgbClr val="9AD2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Admission </a:t>
              </a:r>
              <a:r>
                <a:rPr lang="de-DE" dirty="0" err="1">
                  <a:solidFill>
                    <a:schemeClr val="tx1"/>
                  </a:solidFill>
                </a:rPr>
                <a:t>meeting</a:t>
              </a:r>
              <a:r>
                <a:rPr lang="de-DE" dirty="0">
                  <a:solidFill>
                    <a:schemeClr val="tx1"/>
                  </a:solidFill>
                </a:rPr>
                <a:t> GS</a:t>
              </a:r>
            </a:p>
          </p:txBody>
        </p:sp>
        <p:sp>
          <p:nvSpPr>
            <p:cNvPr id="50" name="Pfeil: nach rechts 49">
              <a:extLst>
                <a:ext uri="{FF2B5EF4-FFF2-40B4-BE49-F238E27FC236}">
                  <a16:creationId xmlns:a16="http://schemas.microsoft.com/office/drawing/2014/main" id="{3891FB03-7224-5A8A-5FD6-DC9ECBDF2A17}"/>
                </a:ext>
              </a:extLst>
            </p:cNvPr>
            <p:cNvSpPr/>
            <p:nvPr/>
          </p:nvSpPr>
          <p:spPr>
            <a:xfrm rot="5400000">
              <a:off x="5885862" y="5049179"/>
              <a:ext cx="1008112" cy="21602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dirty="0"/>
            </a:p>
          </p:txBody>
        </p: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E94DFA09-F3BB-5F77-B19B-B670F950B394}"/>
                </a:ext>
              </a:extLst>
            </p:cNvPr>
            <p:cNvSpPr/>
            <p:nvPr/>
          </p:nvSpPr>
          <p:spPr>
            <a:xfrm>
              <a:off x="4658149" y="5691123"/>
              <a:ext cx="3477429" cy="640800"/>
            </a:xfrm>
            <a:prstGeom prst="rect">
              <a:avLst/>
            </a:prstGeom>
            <a:solidFill>
              <a:srgbClr val="B7B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Enrollment at „Studierendenkanzlei“</a:t>
              </a:r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A9AF978E-BF38-CC16-CBFC-A492347ACE13}"/>
                </a:ext>
              </a:extLst>
            </p:cNvPr>
            <p:cNvSpPr txBox="1"/>
            <p:nvPr/>
          </p:nvSpPr>
          <p:spPr>
            <a:xfrm>
              <a:off x="3571619" y="954982"/>
              <a:ext cx="62931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/>
                <a:t>German and International Master degree</a:t>
              </a:r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3C19503B-DB58-39A9-C593-D8AA8B012A4C}"/>
                </a:ext>
              </a:extLst>
            </p:cNvPr>
            <p:cNvSpPr/>
            <p:nvPr/>
          </p:nvSpPr>
          <p:spPr>
            <a:xfrm>
              <a:off x="4841930" y="1504679"/>
              <a:ext cx="3312000" cy="675421"/>
            </a:xfrm>
            <a:prstGeom prst="rect">
              <a:avLst/>
            </a:prstGeom>
            <a:solidFill>
              <a:srgbClr val="9AD2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dirty="0">
                  <a:solidFill>
                    <a:schemeClr val="tx1"/>
                  </a:solidFill>
                </a:rPr>
                <a:t>Application for admission </a:t>
              </a:r>
            </a:p>
            <a:p>
              <a:pPr algn="ctr"/>
              <a:r>
                <a:rPr lang="de-DE" dirty="0">
                  <a:solidFill>
                    <a:schemeClr val="tx1"/>
                  </a:solidFill>
                </a:rPr>
                <a:t>(Open Campus)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083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 to graduation in the GS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407368" y="1122828"/>
            <a:ext cx="12072664" cy="2156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de-DE" b="1" dirty="0">
                <a:solidFill>
                  <a:srgbClr val="002060"/>
                </a:solidFill>
              </a:rPr>
              <a:t>Admission </a:t>
            </a:r>
            <a:r>
              <a:rPr lang="de-DE" b="1" dirty="0" err="1">
                <a:solidFill>
                  <a:srgbClr val="002060"/>
                </a:solidFill>
              </a:rPr>
              <a:t>to</a:t>
            </a:r>
            <a:r>
              <a:rPr lang="de-DE" b="1" dirty="0">
                <a:solidFill>
                  <a:srgbClr val="002060"/>
                </a:solidFill>
              </a:rPr>
              <a:t> </a:t>
            </a:r>
            <a:r>
              <a:rPr lang="de-DE" b="1" dirty="0" err="1">
                <a:solidFill>
                  <a:srgbClr val="002060"/>
                </a:solidFill>
              </a:rPr>
              <a:t>the</a:t>
            </a:r>
            <a:r>
              <a:rPr lang="de-DE" b="1" dirty="0">
                <a:solidFill>
                  <a:srgbClr val="002060"/>
                </a:solidFill>
              </a:rPr>
              <a:t> GS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Initial admission letter admits you for 4 years (= 8 semesters of enrollment)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>
                <a:ea typeface="Arial Unicode MS" pitchFamily="34" charset="-128"/>
                <a:cs typeface="Arial Unicode MS" pitchFamily="34" charset="-128"/>
              </a:rPr>
              <a:t>From the 5</a:t>
            </a:r>
            <a:r>
              <a:rPr lang="en-GB" baseline="30000" dirty="0">
                <a:ea typeface="Arial Unicode MS" pitchFamily="34" charset="-128"/>
                <a:cs typeface="Arial Unicode MS" pitchFamily="34" charset="-128"/>
              </a:rPr>
              <a:t>th</a:t>
            </a:r>
            <a:r>
              <a:rPr lang="en-GB" dirty="0">
                <a:ea typeface="Arial Unicode MS" pitchFamily="34" charset="-128"/>
                <a:cs typeface="Arial Unicode MS" pitchFamily="34" charset="-128"/>
              </a:rPr>
              <a:t> year: extension of admission requires approval of thesis committee members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>
                <a:ea typeface="Arial Unicode MS" pitchFamily="34" charset="-128"/>
                <a:cs typeface="Arial Unicode MS" pitchFamily="34" charset="-128"/>
              </a:rPr>
              <a:t>From the 6</a:t>
            </a:r>
            <a:r>
              <a:rPr lang="en-GB" baseline="30000" dirty="0">
                <a:ea typeface="Arial Unicode MS" pitchFamily="34" charset="-128"/>
                <a:cs typeface="Arial Unicode MS" pitchFamily="34" charset="-128"/>
              </a:rPr>
              <a:t>th</a:t>
            </a:r>
            <a:r>
              <a:rPr lang="en-GB" dirty="0">
                <a:ea typeface="Arial Unicode MS" pitchFamily="34" charset="-128"/>
                <a:cs typeface="Arial Unicode MS" pitchFamily="34" charset="-128"/>
              </a:rPr>
              <a:t> year: extension of admission requires approval of Dean, as well thesis committee members</a:t>
            </a:r>
          </a:p>
          <a:p>
            <a:pPr>
              <a:lnSpc>
                <a:spcPct val="120000"/>
              </a:lnSpc>
            </a:pPr>
            <a:endParaRPr lang="en-US" b="1" dirty="0">
              <a:solidFill>
                <a:srgbClr val="4D8584"/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endParaRPr lang="de-DE" sz="2400" dirty="0"/>
          </a:p>
        </p:txBody>
      </p:sp>
      <p:sp>
        <p:nvSpPr>
          <p:cNvPr id="39" name="Rechteck 38"/>
          <p:cNvSpPr/>
          <p:nvPr/>
        </p:nvSpPr>
        <p:spPr>
          <a:xfrm>
            <a:off x="7032104" y="4655223"/>
            <a:ext cx="2796540" cy="611475"/>
          </a:xfrm>
          <a:prstGeom prst="rect">
            <a:avLst/>
          </a:prstGeom>
          <a:solidFill>
            <a:srgbClr val="C00000">
              <a:alpha val="22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/>
          <p:cNvSpPr/>
          <p:nvPr/>
        </p:nvSpPr>
        <p:spPr>
          <a:xfrm>
            <a:off x="1878254" y="2634404"/>
            <a:ext cx="8538226" cy="718000"/>
          </a:xfrm>
          <a:prstGeom prst="rect">
            <a:avLst/>
          </a:prstGeom>
          <a:solidFill>
            <a:srgbClr val="1A4F80">
              <a:alpha val="24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/>
          <p:cNvSpPr/>
          <p:nvPr/>
        </p:nvSpPr>
        <p:spPr>
          <a:xfrm>
            <a:off x="1878253" y="4651117"/>
            <a:ext cx="5058845" cy="611475"/>
          </a:xfrm>
          <a:prstGeom prst="rect">
            <a:avLst/>
          </a:prstGeom>
          <a:solidFill>
            <a:srgbClr val="5C9E9D">
              <a:alpha val="29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Textfeld 49"/>
          <p:cNvSpPr txBox="1"/>
          <p:nvPr/>
        </p:nvSpPr>
        <p:spPr>
          <a:xfrm>
            <a:off x="7000866" y="2825852"/>
            <a:ext cx="1800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solidFill>
                  <a:srgbClr val="002060"/>
                </a:solidFill>
                <a:latin typeface="+mj-lt"/>
              </a:rPr>
              <a:t>Extension 5</a:t>
            </a:r>
            <a:r>
              <a:rPr lang="de-DE" sz="1400" b="1" baseline="30000" dirty="0">
                <a:solidFill>
                  <a:srgbClr val="002060"/>
                </a:solidFill>
                <a:latin typeface="+mj-lt"/>
              </a:rPr>
              <a:t>th</a:t>
            </a:r>
            <a:r>
              <a:rPr lang="de-DE" sz="14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latin typeface="+mj-lt"/>
              </a:rPr>
              <a:t>year</a:t>
            </a:r>
            <a:r>
              <a:rPr lang="de-DE" sz="1400" b="1" dirty="0">
                <a:solidFill>
                  <a:srgbClr val="002060"/>
                </a:solidFill>
                <a:latin typeface="+mj-lt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  <a:latin typeface="+mj-lt"/>
              </a:rPr>
              <a:t>Thesis Committee</a:t>
            </a:r>
            <a:endParaRPr lang="de-DE" sz="1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51" name="Rechteck 2"/>
          <p:cNvSpPr/>
          <p:nvPr/>
        </p:nvSpPr>
        <p:spPr>
          <a:xfrm>
            <a:off x="2574206" y="3709746"/>
            <a:ext cx="1154361" cy="562022"/>
          </a:xfrm>
          <a:prstGeom prst="rect">
            <a:avLst/>
          </a:prstGeom>
          <a:solidFill>
            <a:srgbClr val="99CCFF">
              <a:alpha val="14902"/>
            </a:srgb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Year 1</a:t>
            </a:r>
          </a:p>
        </p:txBody>
      </p:sp>
      <p:sp>
        <p:nvSpPr>
          <p:cNvPr id="52" name="Rechteck 3"/>
          <p:cNvSpPr/>
          <p:nvPr/>
        </p:nvSpPr>
        <p:spPr>
          <a:xfrm>
            <a:off x="3790604" y="3709746"/>
            <a:ext cx="1154361" cy="562022"/>
          </a:xfrm>
          <a:prstGeom prst="rect">
            <a:avLst/>
          </a:prstGeom>
          <a:solidFill>
            <a:srgbClr val="99CCFF">
              <a:alpha val="14902"/>
            </a:srgb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Year 2</a:t>
            </a:r>
          </a:p>
        </p:txBody>
      </p:sp>
      <p:sp>
        <p:nvSpPr>
          <p:cNvPr id="56" name="Rechteck 55"/>
          <p:cNvSpPr/>
          <p:nvPr/>
        </p:nvSpPr>
        <p:spPr>
          <a:xfrm>
            <a:off x="7439796" y="3709746"/>
            <a:ext cx="1154361" cy="56202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</a:rPr>
              <a:t>Year 5</a:t>
            </a:r>
          </a:p>
        </p:txBody>
      </p:sp>
      <p:sp>
        <p:nvSpPr>
          <p:cNvPr id="60" name="Rechteck 59"/>
          <p:cNvSpPr/>
          <p:nvPr/>
        </p:nvSpPr>
        <p:spPr>
          <a:xfrm>
            <a:off x="6223398" y="3709746"/>
            <a:ext cx="1154361" cy="562022"/>
          </a:xfrm>
          <a:prstGeom prst="rect">
            <a:avLst/>
          </a:prstGeom>
          <a:solidFill>
            <a:srgbClr val="99CCFF">
              <a:alpha val="14902"/>
            </a:srgb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Year 4</a:t>
            </a:r>
          </a:p>
        </p:txBody>
      </p:sp>
      <p:sp>
        <p:nvSpPr>
          <p:cNvPr id="62" name="Rechteck 61"/>
          <p:cNvSpPr/>
          <p:nvPr/>
        </p:nvSpPr>
        <p:spPr>
          <a:xfrm>
            <a:off x="5007001" y="3709746"/>
            <a:ext cx="1154361" cy="562022"/>
          </a:xfrm>
          <a:prstGeom prst="rect">
            <a:avLst/>
          </a:prstGeom>
          <a:solidFill>
            <a:srgbClr val="99CCFF">
              <a:alpha val="14902"/>
            </a:srgb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Year 3</a:t>
            </a:r>
          </a:p>
        </p:txBody>
      </p:sp>
      <p:sp>
        <p:nvSpPr>
          <p:cNvPr id="63" name="Gleichschenkliges Dreieck 62"/>
          <p:cNvSpPr/>
          <p:nvPr/>
        </p:nvSpPr>
        <p:spPr>
          <a:xfrm>
            <a:off x="2644198" y="4271767"/>
            <a:ext cx="209974" cy="34995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4" name="Gleichschenkliges Dreieck 63"/>
          <p:cNvSpPr/>
          <p:nvPr/>
        </p:nvSpPr>
        <p:spPr>
          <a:xfrm>
            <a:off x="3635511" y="4271768"/>
            <a:ext cx="209974" cy="34995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5" name="Gleichschenkliges Dreieck 64"/>
          <p:cNvSpPr/>
          <p:nvPr/>
        </p:nvSpPr>
        <p:spPr>
          <a:xfrm>
            <a:off x="4850113" y="4271768"/>
            <a:ext cx="209974" cy="34995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6" name="Gleichschenkliges Dreieck 65"/>
          <p:cNvSpPr/>
          <p:nvPr/>
        </p:nvSpPr>
        <p:spPr>
          <a:xfrm>
            <a:off x="5863793" y="4271767"/>
            <a:ext cx="209974" cy="34995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7" name="Gleichschenkliges Dreieck 66"/>
          <p:cNvSpPr/>
          <p:nvPr/>
        </p:nvSpPr>
        <p:spPr>
          <a:xfrm>
            <a:off x="7032103" y="4310065"/>
            <a:ext cx="2796540" cy="27367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8" name="Gleichschenkliges Dreieck 67"/>
          <p:cNvSpPr/>
          <p:nvPr/>
        </p:nvSpPr>
        <p:spPr>
          <a:xfrm>
            <a:off x="7865348" y="3370045"/>
            <a:ext cx="209974" cy="34995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0" name="Textfeld 69"/>
          <p:cNvSpPr txBox="1"/>
          <p:nvPr/>
        </p:nvSpPr>
        <p:spPr>
          <a:xfrm>
            <a:off x="2022269" y="4598910"/>
            <a:ext cx="1504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  <a:latin typeface="+mj-lt"/>
              </a:rPr>
              <a:t>Start-up meeting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3614759" y="4598388"/>
            <a:ext cx="3241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  <a:latin typeface="+mj-lt"/>
              </a:rPr>
              <a:t>Annual </a:t>
            </a:r>
            <a:r>
              <a:rPr lang="de-DE" sz="1400" dirty="0" err="1">
                <a:solidFill>
                  <a:srgbClr val="000000"/>
                </a:solidFill>
                <a:latin typeface="+mj-lt"/>
              </a:rPr>
              <a:t>meetings</a:t>
            </a:r>
            <a:r>
              <a:rPr lang="de-DE" sz="1400" dirty="0">
                <a:solidFill>
                  <a:srgbClr val="000000"/>
                </a:solidFill>
                <a:latin typeface="+mj-lt"/>
              </a:rPr>
              <a:t> – </a:t>
            </a:r>
            <a:r>
              <a:rPr lang="de-DE" sz="1400" dirty="0" err="1">
                <a:solidFill>
                  <a:srgbClr val="000000"/>
                </a:solidFill>
                <a:latin typeface="+mj-lt"/>
              </a:rPr>
              <a:t>permission</a:t>
            </a:r>
            <a:r>
              <a:rPr lang="de-DE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+mj-lt"/>
              </a:rPr>
              <a:t>to</a:t>
            </a:r>
            <a:r>
              <a:rPr lang="de-DE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+mj-lt"/>
              </a:rPr>
              <a:t>submit</a:t>
            </a:r>
            <a:r>
              <a:rPr lang="de-DE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+mj-lt"/>
              </a:rPr>
              <a:t>thesis</a:t>
            </a:r>
            <a:r>
              <a:rPr lang="de-DE" sz="1400" dirty="0">
                <a:solidFill>
                  <a:srgbClr val="000000"/>
                </a:solidFill>
                <a:latin typeface="+mj-lt"/>
              </a:rPr>
              <a:t> at Final meeting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6785298" y="4621053"/>
            <a:ext cx="2551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  <a:latin typeface="+mj-lt"/>
              </a:rPr>
              <a:t>Thesis </a:t>
            </a:r>
            <a:r>
              <a:rPr lang="de-DE" sz="1400" dirty="0" err="1">
                <a:solidFill>
                  <a:srgbClr val="000000"/>
                </a:solidFill>
                <a:latin typeface="+mj-lt"/>
              </a:rPr>
              <a:t>submission</a:t>
            </a:r>
            <a:endParaRPr lang="de-DE" sz="1400" dirty="0">
              <a:solidFill>
                <a:srgbClr val="000000"/>
              </a:solidFill>
              <a:latin typeface="+mj-lt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 err="1">
                <a:solidFill>
                  <a:srgbClr val="000000"/>
                </a:solidFill>
                <a:latin typeface="+mj-lt"/>
              </a:rPr>
              <a:t>and</a:t>
            </a:r>
            <a:r>
              <a:rPr lang="de-DE" sz="1400" dirty="0">
                <a:solidFill>
                  <a:srgbClr val="000000"/>
                </a:solidFill>
                <a:latin typeface="+mj-lt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+mj-lt"/>
              </a:rPr>
              <a:t>defense</a:t>
            </a:r>
            <a:endParaRPr lang="de-DE" sz="140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74" name="Gruppieren 38"/>
          <p:cNvGrpSpPr/>
          <p:nvPr/>
        </p:nvGrpSpPr>
        <p:grpSpPr>
          <a:xfrm>
            <a:off x="2409701" y="2564904"/>
            <a:ext cx="2276864" cy="1157001"/>
            <a:chOff x="1848570" y="1800317"/>
            <a:chExt cx="2396699" cy="1217896"/>
          </a:xfrm>
        </p:grpSpPr>
        <p:sp>
          <p:nvSpPr>
            <p:cNvPr id="78" name="Gleichschenkliges Dreieck 77"/>
            <p:cNvSpPr/>
            <p:nvPr/>
          </p:nvSpPr>
          <p:spPr>
            <a:xfrm>
              <a:off x="1942371" y="2649837"/>
              <a:ext cx="221025" cy="368376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79" name="Textfeld 78"/>
            <p:cNvSpPr txBox="1"/>
            <p:nvPr/>
          </p:nvSpPr>
          <p:spPr>
            <a:xfrm>
              <a:off x="1848570" y="1800317"/>
              <a:ext cx="2396699" cy="323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75" name="Textfeld 74"/>
          <p:cNvSpPr txBox="1"/>
          <p:nvPr/>
        </p:nvSpPr>
        <p:spPr>
          <a:xfrm>
            <a:off x="2022269" y="2885409"/>
            <a:ext cx="209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solidFill>
                  <a:srgbClr val="002060"/>
                </a:solidFill>
                <a:latin typeface="+mj-lt"/>
              </a:rPr>
              <a:t>Initial </a:t>
            </a:r>
            <a:r>
              <a:rPr lang="de-DE" sz="1400" b="1" dirty="0" err="1">
                <a:solidFill>
                  <a:srgbClr val="002060"/>
                </a:solidFill>
                <a:latin typeface="+mj-lt"/>
              </a:rPr>
              <a:t>admission</a:t>
            </a:r>
            <a:endParaRPr lang="de-DE" sz="1400" b="1" dirty="0">
              <a:solidFill>
                <a:srgbClr val="002060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latin typeface="+mj-lt"/>
              </a:rPr>
              <a:t>Admission </a:t>
            </a:r>
            <a:r>
              <a:rPr lang="de-DE" sz="1400" dirty="0" err="1">
                <a:latin typeface="+mj-lt"/>
              </a:rPr>
              <a:t>letter</a:t>
            </a:r>
            <a:endParaRPr lang="de-DE" sz="1400" dirty="0">
              <a:latin typeface="+mj-lt"/>
            </a:endParaRPr>
          </a:p>
        </p:txBody>
      </p:sp>
      <p:sp>
        <p:nvSpPr>
          <p:cNvPr id="76" name="Textfeld 75"/>
          <p:cNvSpPr txBox="1"/>
          <p:nvPr/>
        </p:nvSpPr>
        <p:spPr>
          <a:xfrm>
            <a:off x="1628832" y="2610787"/>
            <a:ext cx="2099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solidFill>
                  <a:srgbClr val="002060"/>
                </a:solidFill>
                <a:latin typeface="+mj-lt"/>
              </a:rPr>
              <a:t>GSLS </a:t>
            </a:r>
            <a:r>
              <a:rPr lang="de-DE" sz="1400" b="1" dirty="0" err="1">
                <a:solidFill>
                  <a:srgbClr val="002060"/>
                </a:solidFill>
                <a:latin typeface="+mj-lt"/>
              </a:rPr>
              <a:t>admission</a:t>
            </a:r>
            <a:r>
              <a:rPr lang="de-DE" sz="1400" b="1" dirty="0">
                <a:solidFill>
                  <a:srgbClr val="002060"/>
                </a:solidFill>
                <a:latin typeface="+mj-lt"/>
              </a:rPr>
              <a:t>: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1812671" y="4904749"/>
            <a:ext cx="2099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solidFill>
                  <a:srgbClr val="4D8584"/>
                </a:solidFill>
                <a:latin typeface="+mj-lt"/>
              </a:rPr>
              <a:t>Annual </a:t>
            </a:r>
            <a:r>
              <a:rPr lang="de-DE" sz="1400" b="1" dirty="0" err="1">
                <a:solidFill>
                  <a:srgbClr val="4D8584"/>
                </a:solidFill>
                <a:latin typeface="+mj-lt"/>
              </a:rPr>
              <a:t>meetings</a:t>
            </a:r>
            <a:endParaRPr lang="de-DE" sz="1400" b="1" dirty="0">
              <a:solidFill>
                <a:srgbClr val="4D8584"/>
              </a:solidFill>
              <a:latin typeface="+mj-lt"/>
            </a:endParaRPr>
          </a:p>
        </p:txBody>
      </p:sp>
      <p:sp>
        <p:nvSpPr>
          <p:cNvPr id="2" name="Gleichschenkliges Dreieck 1">
            <a:extLst>
              <a:ext uri="{FF2B5EF4-FFF2-40B4-BE49-F238E27FC236}">
                <a16:creationId xmlns:a16="http://schemas.microsoft.com/office/drawing/2014/main" id="{8FBA9D77-8855-9892-CA2A-6FD6B7FEE105}"/>
              </a:ext>
            </a:extLst>
          </p:cNvPr>
          <p:cNvSpPr/>
          <p:nvPr/>
        </p:nvSpPr>
        <p:spPr>
          <a:xfrm>
            <a:off x="6728019" y="4275186"/>
            <a:ext cx="209974" cy="34995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64EA82F-A6F5-95A8-35DF-F9E12B3AD46A}"/>
              </a:ext>
            </a:extLst>
          </p:cNvPr>
          <p:cNvSpPr txBox="1"/>
          <p:nvPr/>
        </p:nvSpPr>
        <p:spPr>
          <a:xfrm>
            <a:off x="308539" y="5515084"/>
            <a:ext cx="11764125" cy="144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800" b="1" dirty="0">
                <a:solidFill>
                  <a:srgbClr val="4D8584"/>
                </a:solidFill>
                <a:sym typeface="Wingdings" panose="05000000000000000000" pitchFamily="2" charset="2"/>
              </a:rPr>
              <a:t>Regular meetings with the thesis committee 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ym typeface="Wingdings" panose="05000000000000000000" pitchFamily="2" charset="2"/>
              </a:rPr>
              <a:t>Start-up and annual meetings are mandatory for the first 6 semesters of the PhD and additionally a final meeting before submission</a:t>
            </a:r>
          </a:p>
          <a:p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9D7AC00-B63F-F9AA-012B-9A9124653A4F}"/>
              </a:ext>
            </a:extLst>
          </p:cNvPr>
          <p:cNvSpPr/>
          <p:nvPr/>
        </p:nvSpPr>
        <p:spPr>
          <a:xfrm>
            <a:off x="8674283" y="3709703"/>
            <a:ext cx="1154361" cy="56202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</a:rPr>
              <a:t>Year 6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F7B7D44-3996-73AC-2C30-ED6E6F7CE07C}"/>
              </a:ext>
            </a:extLst>
          </p:cNvPr>
          <p:cNvSpPr txBox="1"/>
          <p:nvPr/>
        </p:nvSpPr>
        <p:spPr>
          <a:xfrm>
            <a:off x="8689835" y="2633171"/>
            <a:ext cx="19196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b="1" dirty="0">
                <a:solidFill>
                  <a:srgbClr val="002060"/>
                </a:solidFill>
                <a:latin typeface="+mj-lt"/>
              </a:rPr>
              <a:t>Extension 6</a:t>
            </a:r>
            <a:r>
              <a:rPr lang="de-DE" sz="1400" b="1" baseline="30000" dirty="0">
                <a:solidFill>
                  <a:srgbClr val="002060"/>
                </a:solidFill>
                <a:latin typeface="+mj-lt"/>
              </a:rPr>
              <a:t>th</a:t>
            </a:r>
            <a:r>
              <a:rPr lang="de-DE" sz="14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latin typeface="+mj-lt"/>
              </a:rPr>
              <a:t>year</a:t>
            </a:r>
            <a:r>
              <a:rPr lang="de-DE" sz="1400" b="1" dirty="0">
                <a:solidFill>
                  <a:srgbClr val="002060"/>
                </a:solidFill>
                <a:latin typeface="+mj-lt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/>
                </a:solidFill>
                <a:latin typeface="+mj-lt"/>
              </a:rPr>
              <a:t>Thesis </a:t>
            </a:r>
            <a:r>
              <a:rPr lang="de-DE" sz="1400" dirty="0" err="1">
                <a:solidFill>
                  <a:srgbClr val="000000"/>
                </a:solidFill>
                <a:latin typeface="+mj-lt"/>
              </a:rPr>
              <a:t>Committee</a:t>
            </a:r>
            <a:r>
              <a:rPr lang="de-DE" sz="1400" dirty="0">
                <a:solidFill>
                  <a:srgbClr val="000000"/>
                </a:solidFill>
                <a:latin typeface="+mj-lt"/>
              </a:rPr>
              <a:t>/Dean</a:t>
            </a:r>
            <a:endParaRPr lang="de-DE" sz="1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9" name="Gleichschenkliges Dreieck 8">
            <a:extLst>
              <a:ext uri="{FF2B5EF4-FFF2-40B4-BE49-F238E27FC236}">
                <a16:creationId xmlns:a16="http://schemas.microsoft.com/office/drawing/2014/main" id="{1FA713B6-45B5-9508-4695-08C8682C63D5}"/>
              </a:ext>
            </a:extLst>
          </p:cNvPr>
          <p:cNvSpPr/>
          <p:nvPr/>
        </p:nvSpPr>
        <p:spPr>
          <a:xfrm>
            <a:off x="9142762" y="3370045"/>
            <a:ext cx="209974" cy="34995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7310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/>
          <p:cNvSpPr txBox="1"/>
          <p:nvPr/>
        </p:nvSpPr>
        <p:spPr>
          <a:xfrm>
            <a:off x="1343472" y="22568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difference between “GS admission”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“enrollment at the university”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feld 40"/>
          <p:cNvSpPr txBox="1"/>
          <p:nvPr/>
        </p:nvSpPr>
        <p:spPr>
          <a:xfrm>
            <a:off x="119336" y="3775858"/>
            <a:ext cx="11043675" cy="1391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de-DE" b="1" dirty="0" err="1"/>
              <a:t>Years</a:t>
            </a:r>
            <a:r>
              <a:rPr lang="de-DE" b="1" dirty="0"/>
              <a:t> 1-4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/>
              <a:t>of your PhD: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Your initial </a:t>
            </a:r>
            <a:r>
              <a:rPr lang="de-DE" u="sng" dirty="0">
                <a:sym typeface="Wingdings" panose="05000000000000000000" pitchFamily="2" charset="2"/>
              </a:rPr>
              <a:t>GS admission </a:t>
            </a:r>
            <a:r>
              <a:rPr lang="de-DE" dirty="0">
                <a:sym typeface="Wingdings" panose="05000000000000000000" pitchFamily="2" charset="2"/>
              </a:rPr>
              <a:t>is valid </a:t>
            </a:r>
            <a:r>
              <a:rPr lang="de-DE" dirty="0" err="1">
                <a:sym typeface="Wingdings" panose="05000000000000000000" pitchFamily="2" charset="2"/>
              </a:rPr>
              <a:t>for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u="sng" dirty="0">
                <a:sym typeface="Wingdings" panose="05000000000000000000" pitchFamily="2" charset="2"/>
              </a:rPr>
              <a:t>4 </a:t>
            </a:r>
            <a:r>
              <a:rPr lang="de-DE" u="sng" dirty="0" err="1">
                <a:sym typeface="Wingdings" panose="05000000000000000000" pitchFamily="2" charset="2"/>
              </a:rPr>
              <a:t>years</a:t>
            </a:r>
            <a:r>
              <a:rPr lang="de-DE" u="sng" dirty="0">
                <a:sym typeface="Wingdings" panose="05000000000000000000" pitchFamily="2" charset="2"/>
              </a:rPr>
              <a:t> </a:t>
            </a:r>
            <a:r>
              <a:rPr lang="de-DE" u="sng" dirty="0" err="1">
                <a:sym typeface="Wingdings" panose="05000000000000000000" pitchFamily="2" charset="2"/>
              </a:rPr>
              <a:t>corresponding</a:t>
            </a:r>
            <a:r>
              <a:rPr lang="de-DE" u="sng" dirty="0">
                <a:sym typeface="Wingdings" panose="05000000000000000000" pitchFamily="2" charset="2"/>
              </a:rPr>
              <a:t> </a:t>
            </a:r>
            <a:r>
              <a:rPr lang="de-DE" u="sng" dirty="0" err="1">
                <a:sym typeface="Wingdings" panose="05000000000000000000" pitchFamily="2" charset="2"/>
              </a:rPr>
              <a:t>to</a:t>
            </a:r>
            <a:r>
              <a:rPr lang="de-DE" u="sng" dirty="0">
                <a:sym typeface="Wingdings" panose="05000000000000000000" pitchFamily="2" charset="2"/>
              </a:rPr>
              <a:t> 8</a:t>
            </a:r>
            <a:r>
              <a:rPr lang="de-DE" u="sng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DE" u="sng" dirty="0" err="1">
                <a:sym typeface="Wingdings" panose="05000000000000000000" pitchFamily="2" charset="2"/>
              </a:rPr>
              <a:t>semesters</a:t>
            </a:r>
            <a:r>
              <a:rPr lang="de-DE" u="sng" dirty="0">
                <a:sym typeface="Wingdings" panose="05000000000000000000" pitchFamily="2" charset="2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de-DE" dirty="0">
                <a:sym typeface="Wingdings" panose="05000000000000000000" pitchFamily="2" charset="2"/>
              </a:rPr>
              <a:t>  You </a:t>
            </a:r>
            <a:r>
              <a:rPr lang="de-DE" dirty="0" err="1">
                <a:sym typeface="Wingdings" panose="05000000000000000000" pitchFamily="2" charset="2"/>
              </a:rPr>
              <a:t>don´t</a:t>
            </a:r>
            <a:r>
              <a:rPr lang="de-DE" dirty="0">
                <a:sym typeface="Wingdings" panose="05000000000000000000" pitchFamily="2" charset="2"/>
              </a:rPr>
              <a:t> need to </a:t>
            </a:r>
            <a:r>
              <a:rPr lang="de-DE" dirty="0" err="1">
                <a:sym typeface="Wingdings" panose="05000000000000000000" pitchFamily="2" charset="2"/>
              </a:rPr>
              <a:t>extend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your</a:t>
            </a:r>
            <a:r>
              <a:rPr lang="de-DE" dirty="0">
                <a:sym typeface="Wingdings" panose="05000000000000000000" pitchFamily="2" charset="2"/>
              </a:rPr>
              <a:t> GS admission </a:t>
            </a:r>
            <a:r>
              <a:rPr lang="de-DE" dirty="0" err="1">
                <a:sym typeface="Wingdings" panose="05000000000000000000" pitchFamily="2" charset="2"/>
              </a:rPr>
              <a:t>during</a:t>
            </a:r>
            <a:r>
              <a:rPr lang="de-DE" dirty="0">
                <a:sym typeface="Wingdings" panose="05000000000000000000" pitchFamily="2" charset="2"/>
              </a:rPr>
              <a:t> the </a:t>
            </a:r>
            <a:r>
              <a:rPr lang="de-DE" dirty="0" err="1">
                <a:sym typeface="Wingdings" panose="05000000000000000000" pitchFamily="2" charset="2"/>
              </a:rPr>
              <a:t>first</a:t>
            </a:r>
            <a:r>
              <a:rPr lang="de-DE" dirty="0">
                <a:sym typeface="Wingdings" panose="05000000000000000000" pitchFamily="2" charset="2"/>
              </a:rPr>
              <a:t> 4 </a:t>
            </a:r>
            <a:r>
              <a:rPr lang="de-DE" dirty="0" err="1">
                <a:sym typeface="Wingdings" panose="05000000000000000000" pitchFamily="2" charset="2"/>
              </a:rPr>
              <a:t>years</a:t>
            </a:r>
            <a:r>
              <a:rPr lang="de-DE" dirty="0">
                <a:sym typeface="Wingdings" panose="05000000000000000000" pitchFamily="2" charset="2"/>
              </a:rPr>
              <a:t> of your PhD</a:t>
            </a:r>
          </a:p>
          <a:p>
            <a:pPr>
              <a:lnSpc>
                <a:spcPct val="120000"/>
              </a:lnSpc>
            </a:pPr>
            <a:r>
              <a:rPr lang="de-DE" b="1" dirty="0">
                <a:sym typeface="Wingdings" panose="05000000000000000000" pitchFamily="2" charset="2"/>
              </a:rPr>
              <a:t>  BUT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</a:t>
            </a:r>
            <a:r>
              <a:rPr lang="de-DE" dirty="0" err="1"/>
              <a:t>emember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u="sng" dirty="0" err="1"/>
              <a:t>renew</a:t>
            </a:r>
            <a:r>
              <a:rPr lang="de-DE" u="sng" dirty="0"/>
              <a:t> </a:t>
            </a:r>
            <a:r>
              <a:rPr lang="de-DE" u="sng" dirty="0" err="1"/>
              <a:t>your</a:t>
            </a:r>
            <a:r>
              <a:rPr lang="de-DE" u="sng" dirty="0"/>
              <a:t> </a:t>
            </a:r>
            <a:r>
              <a:rPr lang="de-DE" u="sng" dirty="0" err="1"/>
              <a:t>enrollment</a:t>
            </a:r>
            <a:r>
              <a:rPr lang="de-DE" u="sng" dirty="0"/>
              <a:t> at </a:t>
            </a:r>
            <a:r>
              <a:rPr lang="de-DE" u="sng" dirty="0" err="1"/>
              <a:t>the</a:t>
            </a:r>
            <a:r>
              <a:rPr lang="de-DE" u="sng" dirty="0"/>
              <a:t> JMU </a:t>
            </a:r>
            <a:r>
              <a:rPr lang="de-DE" u="sng" dirty="0" err="1"/>
              <a:t>each</a:t>
            </a:r>
            <a:r>
              <a:rPr lang="de-DE" u="sng" dirty="0"/>
              <a:t> </a:t>
            </a:r>
            <a:r>
              <a:rPr lang="de-DE" u="sng" dirty="0" err="1"/>
              <a:t>semester</a:t>
            </a:r>
            <a:r>
              <a:rPr lang="de-DE" u="sng" dirty="0"/>
              <a:t> </a:t>
            </a:r>
            <a:r>
              <a:rPr lang="de-DE" dirty="0"/>
              <a:t>(“Rückmeldung“)</a:t>
            </a: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2132223" y="5325836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600" dirty="0"/>
          </a:p>
        </p:txBody>
      </p:sp>
      <p:sp>
        <p:nvSpPr>
          <p:cNvPr id="43" name="Textfeld 42"/>
          <p:cNvSpPr txBox="1"/>
          <p:nvPr/>
        </p:nvSpPr>
        <p:spPr>
          <a:xfrm>
            <a:off x="4362915" y="5409685"/>
            <a:ext cx="7781758" cy="139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de-DE" b="1" dirty="0"/>
              <a:t>From </a:t>
            </a:r>
            <a:r>
              <a:rPr lang="de-DE" b="1" dirty="0" err="1"/>
              <a:t>the</a:t>
            </a:r>
            <a:r>
              <a:rPr lang="de-DE" b="1" dirty="0"/>
              <a:t> 5</a:t>
            </a:r>
            <a:r>
              <a:rPr lang="de-DE" b="1" baseline="30000" dirty="0"/>
              <a:t>th</a:t>
            </a:r>
            <a:r>
              <a:rPr lang="de-DE" b="1" dirty="0"/>
              <a:t> year of your PhD:</a:t>
            </a:r>
            <a:endParaRPr lang="de-DE" b="1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u="sng" dirty="0">
                <a:sym typeface="Wingdings" panose="05000000000000000000" pitchFamily="2" charset="2"/>
              </a:rPr>
              <a:t>GS </a:t>
            </a:r>
            <a:r>
              <a:rPr lang="de-DE" u="sng" dirty="0" err="1">
                <a:sym typeface="Wingdings" panose="05000000000000000000" pitchFamily="2" charset="2"/>
              </a:rPr>
              <a:t>admission</a:t>
            </a:r>
            <a:r>
              <a:rPr lang="de-DE" dirty="0">
                <a:sym typeface="Wingdings" panose="05000000000000000000" pitchFamily="2" charset="2"/>
              </a:rPr>
              <a:t>: </a:t>
            </a:r>
            <a:r>
              <a:rPr lang="de-DE" dirty="0" err="1">
                <a:sym typeface="Wingdings" panose="05000000000000000000" pitchFamily="2" charset="2"/>
              </a:rPr>
              <a:t>extension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required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every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year</a:t>
            </a:r>
            <a:r>
              <a:rPr lang="de-DE" dirty="0">
                <a:sym typeface="Wingdings" panose="05000000000000000000" pitchFamily="2" charset="2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de-DE" dirty="0">
                <a:sym typeface="Wingdings" panose="05000000000000000000" pitchFamily="2" charset="2"/>
              </a:rPr>
              <a:t>  </a:t>
            </a:r>
            <a:r>
              <a:rPr lang="de-DE" dirty="0" err="1">
                <a:sym typeface="Wingdings" panose="05000000000000000000" pitchFamily="2" charset="2"/>
              </a:rPr>
              <a:t>Your</a:t>
            </a:r>
            <a:r>
              <a:rPr lang="de-DE" dirty="0">
                <a:sym typeface="Wingdings" panose="05000000000000000000" pitchFamily="2" charset="2"/>
              </a:rPr>
              <a:t> GS </a:t>
            </a:r>
            <a:r>
              <a:rPr lang="de-DE" dirty="0" err="1">
                <a:sym typeface="Wingdings" panose="05000000000000000000" pitchFamily="2" charset="2"/>
              </a:rPr>
              <a:t>admission</a:t>
            </a:r>
            <a:r>
              <a:rPr lang="de-DE" dirty="0">
                <a:sym typeface="Wingdings" panose="05000000000000000000" pitchFamily="2" charset="2"/>
              </a:rPr>
              <a:t> must </a:t>
            </a:r>
            <a:r>
              <a:rPr lang="de-DE" dirty="0" err="1">
                <a:sym typeface="Wingdings" panose="05000000000000000000" pitchFamily="2" charset="2"/>
              </a:rPr>
              <a:t>be</a:t>
            </a:r>
            <a:r>
              <a:rPr lang="de-DE" dirty="0">
                <a:sym typeface="Wingdings" panose="05000000000000000000" pitchFamily="2" charset="2"/>
              </a:rPr>
              <a:t> valid </a:t>
            </a:r>
            <a:r>
              <a:rPr lang="de-DE" dirty="0" err="1">
                <a:sym typeface="Wingdings" panose="05000000000000000000" pitchFamily="2" charset="2"/>
              </a:rPr>
              <a:t>when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you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submit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your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thesis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u="sng" dirty="0" err="1">
                <a:sym typeface="Wingdings" panose="05000000000000000000" pitchFamily="2" charset="2"/>
              </a:rPr>
              <a:t>Renewal</a:t>
            </a:r>
            <a:r>
              <a:rPr lang="de-DE" u="sng" dirty="0">
                <a:sym typeface="Wingdings" panose="05000000000000000000" pitchFamily="2" charset="2"/>
              </a:rPr>
              <a:t> of enrollment</a:t>
            </a:r>
            <a:r>
              <a:rPr lang="de-DE" dirty="0">
                <a:sym typeface="Wingdings" panose="05000000000000000000" pitchFamily="2" charset="2"/>
              </a:rPr>
              <a:t>: </a:t>
            </a:r>
            <a:r>
              <a:rPr lang="de-DE" b="1" dirty="0">
                <a:sym typeface="Wingdings" panose="05000000000000000000" pitchFamily="2" charset="2"/>
              </a:rPr>
              <a:t>NOT</a:t>
            </a: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mandatory</a:t>
            </a:r>
            <a:r>
              <a:rPr lang="de-DE" dirty="0">
                <a:sym typeface="Wingdings" panose="05000000000000000000" pitchFamily="2" charset="2"/>
              </a:rPr>
              <a:t> after the 6</a:t>
            </a:r>
            <a:r>
              <a:rPr lang="de-DE" baseline="30000" dirty="0">
                <a:sym typeface="Wingdings" panose="05000000000000000000" pitchFamily="2" charset="2"/>
              </a:rPr>
              <a:t>th</a:t>
            </a:r>
            <a:r>
              <a:rPr lang="de-DE" dirty="0">
                <a:sym typeface="Wingdings" panose="05000000000000000000" pitchFamily="2" charset="2"/>
              </a:rPr>
              <a:t> semester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6168008" y="1560582"/>
            <a:ext cx="201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Thesis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submission</a:t>
            </a:r>
            <a:endParaRPr lang="de-DE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515542" y="1355718"/>
            <a:ext cx="5429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1A4F80"/>
                </a:solidFill>
                <a:latin typeface="+mj-lt"/>
              </a:rPr>
              <a:t>GS </a:t>
            </a:r>
            <a:r>
              <a:rPr lang="de-DE" sz="1600" b="1" dirty="0" err="1">
                <a:solidFill>
                  <a:srgbClr val="1A4F80"/>
                </a:solidFill>
                <a:latin typeface="+mj-lt"/>
              </a:rPr>
              <a:t>admission</a:t>
            </a:r>
            <a:r>
              <a:rPr lang="en-GB" sz="1600" b="1" dirty="0">
                <a:solidFill>
                  <a:srgbClr val="1A4F80"/>
                </a:solidFill>
                <a:latin typeface="+mj-lt"/>
                <a:ea typeface="Arial Unicode MS" pitchFamily="34" charset="-128"/>
              </a:rPr>
              <a:t>: obligatory until thesis submission</a:t>
            </a:r>
            <a:endParaRPr lang="de-DE" sz="1600" b="1" dirty="0">
              <a:solidFill>
                <a:srgbClr val="1A4F80"/>
              </a:solidFill>
              <a:latin typeface="+mj-lt"/>
            </a:endParaRPr>
          </a:p>
        </p:txBody>
      </p:sp>
      <p:sp>
        <p:nvSpPr>
          <p:cNvPr id="3" name="Pfeil nach rechts 2"/>
          <p:cNvSpPr/>
          <p:nvPr/>
        </p:nvSpPr>
        <p:spPr>
          <a:xfrm>
            <a:off x="586962" y="1683758"/>
            <a:ext cx="4789803" cy="475781"/>
          </a:xfrm>
          <a:prstGeom prst="rightArrow">
            <a:avLst/>
          </a:prstGeom>
          <a:solidFill>
            <a:srgbClr val="1A4F80">
              <a:alpha val="24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3" name="Gleichschenkliges Dreieck 52"/>
          <p:cNvSpPr/>
          <p:nvPr/>
        </p:nvSpPr>
        <p:spPr>
          <a:xfrm flipV="1">
            <a:off x="6316194" y="2558368"/>
            <a:ext cx="101396" cy="163542"/>
          </a:xfrm>
          <a:prstGeom prst="triangle">
            <a:avLst/>
          </a:prstGeom>
          <a:solidFill>
            <a:schemeClr val="accent1">
              <a:lumMod val="10000"/>
            </a:schemeClr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4" name="Pfeil nach rechts 53"/>
          <p:cNvSpPr/>
          <p:nvPr/>
        </p:nvSpPr>
        <p:spPr>
          <a:xfrm>
            <a:off x="587005" y="2793393"/>
            <a:ext cx="3587115" cy="475781"/>
          </a:xfrm>
          <a:prstGeom prst="rightArrow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>
                <a:solidFill>
                  <a:schemeClr val="tx1"/>
                </a:solidFill>
              </a:rPr>
              <a:t>Obligatory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55" name="Pfeil nach rechts 54"/>
          <p:cNvSpPr/>
          <p:nvPr/>
        </p:nvSpPr>
        <p:spPr>
          <a:xfrm>
            <a:off x="4257350" y="2793393"/>
            <a:ext cx="1133167" cy="475781"/>
          </a:xfrm>
          <a:prstGeom prst="rightArrow">
            <a:avLst/>
          </a:prstGeom>
          <a:pattFill prst="dkUpDiag">
            <a:fgClr>
              <a:srgbClr val="FFCC6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Optional</a:t>
            </a:r>
          </a:p>
        </p:txBody>
      </p:sp>
      <p:sp>
        <p:nvSpPr>
          <p:cNvPr id="58" name="Pfeil nach rechts 57"/>
          <p:cNvSpPr/>
          <p:nvPr/>
        </p:nvSpPr>
        <p:spPr>
          <a:xfrm>
            <a:off x="5470084" y="1665465"/>
            <a:ext cx="803490" cy="475781"/>
          </a:xfrm>
          <a:prstGeom prst="rightArrow">
            <a:avLst/>
          </a:prstGeom>
          <a:solidFill>
            <a:srgbClr val="1A4F80">
              <a:alpha val="24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9" name="Pfeil nach rechts 58"/>
          <p:cNvSpPr/>
          <p:nvPr/>
        </p:nvSpPr>
        <p:spPr>
          <a:xfrm>
            <a:off x="5481487" y="2793393"/>
            <a:ext cx="1152127" cy="475781"/>
          </a:xfrm>
          <a:prstGeom prst="rightArrow">
            <a:avLst/>
          </a:prstGeom>
          <a:pattFill prst="dkUpDiag">
            <a:fgClr>
              <a:srgbClr val="FFCC6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Optional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515543" y="3181358"/>
            <a:ext cx="3847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 err="1">
                <a:solidFill>
                  <a:srgbClr val="EA9C00"/>
                </a:solidFill>
                <a:latin typeface="+mj-lt"/>
              </a:rPr>
              <a:t>Enrollment</a:t>
            </a:r>
            <a:r>
              <a:rPr lang="de-DE" sz="1600" b="1" dirty="0">
                <a:solidFill>
                  <a:srgbClr val="EA9C00"/>
                </a:solidFill>
                <a:latin typeface="+mj-lt"/>
              </a:rPr>
              <a:t> at </a:t>
            </a:r>
            <a:r>
              <a:rPr lang="de-DE" sz="1600" b="1" dirty="0" err="1">
                <a:solidFill>
                  <a:srgbClr val="EA9C00"/>
                </a:solidFill>
                <a:latin typeface="+mj-lt"/>
              </a:rPr>
              <a:t>the</a:t>
            </a:r>
            <a:r>
              <a:rPr lang="de-DE" sz="1600" b="1" dirty="0">
                <a:solidFill>
                  <a:srgbClr val="EA9C00"/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rgbClr val="EA9C00"/>
                </a:solidFill>
                <a:latin typeface="+mj-lt"/>
              </a:rPr>
              <a:t>university</a:t>
            </a:r>
            <a:endParaRPr lang="de-DE" sz="1600" b="1" dirty="0">
              <a:solidFill>
                <a:srgbClr val="EA9C00"/>
              </a:solidFill>
              <a:latin typeface="+mj-lt"/>
            </a:endParaRPr>
          </a:p>
        </p:txBody>
      </p:sp>
      <p:grpSp>
        <p:nvGrpSpPr>
          <p:cNvPr id="2" name="Gruppieren 1"/>
          <p:cNvGrpSpPr/>
          <p:nvPr/>
        </p:nvGrpSpPr>
        <p:grpSpPr>
          <a:xfrm>
            <a:off x="586964" y="2192017"/>
            <a:ext cx="6019951" cy="562022"/>
            <a:chOff x="2380373" y="3392589"/>
            <a:chExt cx="6019951" cy="562022"/>
          </a:xfrm>
        </p:grpSpPr>
        <p:sp>
          <p:nvSpPr>
            <p:cNvPr id="33" name="Rechteck 2"/>
            <p:cNvSpPr/>
            <p:nvPr/>
          </p:nvSpPr>
          <p:spPr>
            <a:xfrm>
              <a:off x="2380373" y="3392589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1</a:t>
              </a:r>
            </a:p>
          </p:txBody>
        </p:sp>
        <p:sp>
          <p:nvSpPr>
            <p:cNvPr id="34" name="Rechteck 3"/>
            <p:cNvSpPr/>
            <p:nvPr/>
          </p:nvSpPr>
          <p:spPr>
            <a:xfrm>
              <a:off x="3596771" y="3392589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2</a:t>
              </a:r>
            </a:p>
          </p:txBody>
        </p:sp>
        <p:sp>
          <p:nvSpPr>
            <p:cNvPr id="35" name="Rechteck 34"/>
            <p:cNvSpPr/>
            <p:nvPr/>
          </p:nvSpPr>
          <p:spPr>
            <a:xfrm>
              <a:off x="7245963" y="3392589"/>
              <a:ext cx="1154361" cy="5620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chemeClr val="tx1"/>
                  </a:solidFill>
                </a:rPr>
                <a:t>Year 5</a:t>
              </a:r>
            </a:p>
          </p:txBody>
        </p:sp>
        <p:sp>
          <p:nvSpPr>
            <p:cNvPr id="37" name="Rechteck 36"/>
            <p:cNvSpPr/>
            <p:nvPr/>
          </p:nvSpPr>
          <p:spPr>
            <a:xfrm>
              <a:off x="6029565" y="3392589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4</a:t>
              </a:r>
            </a:p>
          </p:txBody>
        </p:sp>
        <p:sp>
          <p:nvSpPr>
            <p:cNvPr id="38" name="Rechteck 37"/>
            <p:cNvSpPr/>
            <p:nvPr/>
          </p:nvSpPr>
          <p:spPr>
            <a:xfrm>
              <a:off x="4813168" y="3392589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3</a:t>
              </a:r>
            </a:p>
          </p:txBody>
        </p:sp>
      </p:grpSp>
      <p:sp>
        <p:nvSpPr>
          <p:cNvPr id="5" name="Gleichschenkliges Dreieck 4"/>
          <p:cNvSpPr/>
          <p:nvPr/>
        </p:nvSpPr>
        <p:spPr>
          <a:xfrm flipH="1" flipV="1">
            <a:off x="6261087" y="2109475"/>
            <a:ext cx="45719" cy="95670"/>
          </a:xfrm>
          <a:prstGeom prst="triangl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5315148" y="1733542"/>
            <a:ext cx="1051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 err="1">
                <a:latin typeface="+mj-lt"/>
              </a:rPr>
              <a:t>extension</a:t>
            </a:r>
            <a:endParaRPr lang="de-DE" sz="1400" dirty="0">
              <a:latin typeface="+mj-lt"/>
            </a:endParaRPr>
          </a:p>
        </p:txBody>
      </p:sp>
      <p:sp>
        <p:nvSpPr>
          <p:cNvPr id="47" name="Textfeld 46"/>
          <p:cNvSpPr txBox="1"/>
          <p:nvPr/>
        </p:nvSpPr>
        <p:spPr>
          <a:xfrm>
            <a:off x="1428156" y="1765927"/>
            <a:ext cx="1595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latin typeface="+mj-lt"/>
              </a:rPr>
              <a:t>Initial </a:t>
            </a:r>
            <a:r>
              <a:rPr lang="de-DE" sz="1400" dirty="0" err="1">
                <a:latin typeface="+mj-lt"/>
              </a:rPr>
              <a:t>admission</a:t>
            </a:r>
            <a:endParaRPr lang="de-DE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75292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EDC5485-B32D-6268-BA5D-0EE6C0525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1"/>
            <a:ext cx="686285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B3CDA36F-C7B4-E4E9-8E17-9950385EC53A}"/>
              </a:ext>
            </a:extLst>
          </p:cNvPr>
          <p:cNvSpPr txBox="1"/>
          <p:nvPr/>
        </p:nvSpPr>
        <p:spPr>
          <a:xfrm>
            <a:off x="8059364" y="6165304"/>
            <a:ext cx="411613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100" dirty="0"/>
              <a:t>https://www.linkedin.com/in/elena-hoffer-?utm_source=share&amp;utm_campaign=share_via&amp;utm_content=profile&amp;utm_medium=ios_app</a:t>
            </a:r>
          </a:p>
        </p:txBody>
      </p:sp>
    </p:spTree>
    <p:extLst>
      <p:ext uri="{BB962C8B-B14F-4D97-AF65-F5344CB8AC3E}">
        <p14:creationId xmlns:p14="http://schemas.microsoft.com/office/powerpoint/2010/main" val="4269768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EF1E7-50AD-FB24-1A58-574ECFD01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>
            <a:extLst>
              <a:ext uri="{FF2B5EF4-FFF2-40B4-BE49-F238E27FC236}">
                <a16:creationId xmlns:a16="http://schemas.microsoft.com/office/drawing/2014/main" id="{DB1C56EA-95E3-615D-A1AB-3D3FC1B6CAC6}"/>
              </a:ext>
            </a:extLst>
          </p:cNvPr>
          <p:cNvSpPr txBox="1"/>
          <p:nvPr/>
        </p:nvSpPr>
        <p:spPr>
          <a:xfrm>
            <a:off x="1343472" y="22568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difference between “GS admission”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“enrollment at the university”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477EF07A-C4F5-DC0A-A966-3341A0593F35}"/>
              </a:ext>
            </a:extLst>
          </p:cNvPr>
          <p:cNvSpPr txBox="1"/>
          <p:nvPr/>
        </p:nvSpPr>
        <p:spPr>
          <a:xfrm>
            <a:off x="2132223" y="5325836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600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CE074DD8-2884-B5A4-93AE-EB96E4EF4522}"/>
              </a:ext>
            </a:extLst>
          </p:cNvPr>
          <p:cNvSpPr txBox="1"/>
          <p:nvPr/>
        </p:nvSpPr>
        <p:spPr>
          <a:xfrm>
            <a:off x="6168008" y="1560582"/>
            <a:ext cx="2016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  <a:latin typeface="+mj-lt"/>
              </a:rPr>
              <a:t>Thesis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rgbClr val="000000"/>
                </a:solidFill>
                <a:latin typeface="+mj-lt"/>
              </a:rPr>
              <a:t>submission</a:t>
            </a:r>
            <a:endParaRPr lang="de-DE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566B7BA5-31CD-1A7D-A2C3-C932406416FB}"/>
              </a:ext>
            </a:extLst>
          </p:cNvPr>
          <p:cNvSpPr txBox="1"/>
          <p:nvPr/>
        </p:nvSpPr>
        <p:spPr>
          <a:xfrm>
            <a:off x="515542" y="1355718"/>
            <a:ext cx="5429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>
                <a:solidFill>
                  <a:srgbClr val="1A4F80"/>
                </a:solidFill>
                <a:latin typeface="+mj-lt"/>
              </a:rPr>
              <a:t>GS </a:t>
            </a:r>
            <a:r>
              <a:rPr lang="de-DE" sz="1600" b="1" dirty="0" err="1">
                <a:solidFill>
                  <a:srgbClr val="1A4F80"/>
                </a:solidFill>
                <a:latin typeface="+mj-lt"/>
              </a:rPr>
              <a:t>admission</a:t>
            </a:r>
            <a:r>
              <a:rPr lang="en-GB" sz="1600" b="1" dirty="0">
                <a:solidFill>
                  <a:srgbClr val="1A4F80"/>
                </a:solidFill>
                <a:latin typeface="+mj-lt"/>
                <a:ea typeface="Arial Unicode MS" pitchFamily="34" charset="-128"/>
              </a:rPr>
              <a:t>: obligatory until thesis submission</a:t>
            </a:r>
            <a:endParaRPr lang="de-DE" sz="1600" b="1" dirty="0">
              <a:solidFill>
                <a:srgbClr val="1A4F80"/>
              </a:solidFill>
              <a:latin typeface="+mj-lt"/>
            </a:endParaRPr>
          </a:p>
        </p:txBody>
      </p:sp>
      <p:sp>
        <p:nvSpPr>
          <p:cNvPr id="3" name="Pfeil nach rechts 2">
            <a:extLst>
              <a:ext uri="{FF2B5EF4-FFF2-40B4-BE49-F238E27FC236}">
                <a16:creationId xmlns:a16="http://schemas.microsoft.com/office/drawing/2014/main" id="{E7CDB49C-401C-B8F6-74D9-FFEE65EFF6AE}"/>
              </a:ext>
            </a:extLst>
          </p:cNvPr>
          <p:cNvSpPr/>
          <p:nvPr/>
        </p:nvSpPr>
        <p:spPr>
          <a:xfrm>
            <a:off x="586962" y="1683758"/>
            <a:ext cx="4789803" cy="475781"/>
          </a:xfrm>
          <a:prstGeom prst="rightArrow">
            <a:avLst/>
          </a:prstGeom>
          <a:solidFill>
            <a:srgbClr val="1A4F80">
              <a:alpha val="24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3" name="Gleichschenkliges Dreieck 52">
            <a:extLst>
              <a:ext uri="{FF2B5EF4-FFF2-40B4-BE49-F238E27FC236}">
                <a16:creationId xmlns:a16="http://schemas.microsoft.com/office/drawing/2014/main" id="{8D505847-C897-6F4C-A423-E11824BE3704}"/>
              </a:ext>
            </a:extLst>
          </p:cNvPr>
          <p:cNvSpPr/>
          <p:nvPr/>
        </p:nvSpPr>
        <p:spPr>
          <a:xfrm flipV="1">
            <a:off x="6316194" y="2558368"/>
            <a:ext cx="101396" cy="163542"/>
          </a:xfrm>
          <a:prstGeom prst="triangle">
            <a:avLst/>
          </a:prstGeom>
          <a:solidFill>
            <a:schemeClr val="accent1">
              <a:lumMod val="10000"/>
            </a:schemeClr>
          </a:solidFill>
          <a:ln>
            <a:noFill/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4" name="Pfeil nach rechts 53">
            <a:extLst>
              <a:ext uri="{FF2B5EF4-FFF2-40B4-BE49-F238E27FC236}">
                <a16:creationId xmlns:a16="http://schemas.microsoft.com/office/drawing/2014/main" id="{21AEF253-C5B8-F991-26B2-E506D267207A}"/>
              </a:ext>
            </a:extLst>
          </p:cNvPr>
          <p:cNvSpPr/>
          <p:nvPr/>
        </p:nvSpPr>
        <p:spPr>
          <a:xfrm>
            <a:off x="587005" y="2793393"/>
            <a:ext cx="3587115" cy="475781"/>
          </a:xfrm>
          <a:prstGeom prst="rightArrow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>
                <a:solidFill>
                  <a:schemeClr val="tx1"/>
                </a:solidFill>
              </a:rPr>
              <a:t>Obligatory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55" name="Pfeil nach rechts 54">
            <a:extLst>
              <a:ext uri="{FF2B5EF4-FFF2-40B4-BE49-F238E27FC236}">
                <a16:creationId xmlns:a16="http://schemas.microsoft.com/office/drawing/2014/main" id="{2040CF7A-39E9-EBC6-5667-0E563F78E475}"/>
              </a:ext>
            </a:extLst>
          </p:cNvPr>
          <p:cNvSpPr/>
          <p:nvPr/>
        </p:nvSpPr>
        <p:spPr>
          <a:xfrm>
            <a:off x="4257350" y="2793393"/>
            <a:ext cx="1133167" cy="475781"/>
          </a:xfrm>
          <a:prstGeom prst="rightArrow">
            <a:avLst/>
          </a:prstGeom>
          <a:pattFill prst="dkUpDiag">
            <a:fgClr>
              <a:srgbClr val="FFCC6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Optional</a:t>
            </a:r>
          </a:p>
        </p:txBody>
      </p:sp>
      <p:sp>
        <p:nvSpPr>
          <p:cNvPr id="58" name="Pfeil nach rechts 57">
            <a:extLst>
              <a:ext uri="{FF2B5EF4-FFF2-40B4-BE49-F238E27FC236}">
                <a16:creationId xmlns:a16="http://schemas.microsoft.com/office/drawing/2014/main" id="{50888F9B-E12B-A348-3135-9BD3376B4A91}"/>
              </a:ext>
            </a:extLst>
          </p:cNvPr>
          <p:cNvSpPr/>
          <p:nvPr/>
        </p:nvSpPr>
        <p:spPr>
          <a:xfrm>
            <a:off x="5470084" y="1665465"/>
            <a:ext cx="803490" cy="475781"/>
          </a:xfrm>
          <a:prstGeom prst="rightArrow">
            <a:avLst/>
          </a:prstGeom>
          <a:solidFill>
            <a:srgbClr val="1A4F80">
              <a:alpha val="24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59" name="Pfeil nach rechts 58">
            <a:extLst>
              <a:ext uri="{FF2B5EF4-FFF2-40B4-BE49-F238E27FC236}">
                <a16:creationId xmlns:a16="http://schemas.microsoft.com/office/drawing/2014/main" id="{2512AC64-2FD7-3790-4532-226E32976456}"/>
              </a:ext>
            </a:extLst>
          </p:cNvPr>
          <p:cNvSpPr/>
          <p:nvPr/>
        </p:nvSpPr>
        <p:spPr>
          <a:xfrm>
            <a:off x="5481487" y="2793393"/>
            <a:ext cx="1152127" cy="475781"/>
          </a:xfrm>
          <a:prstGeom prst="rightArrow">
            <a:avLst/>
          </a:prstGeom>
          <a:pattFill prst="dkUpDiag">
            <a:fgClr>
              <a:srgbClr val="FFCC66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Optional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ADA10D01-4D0E-B098-90E7-D047E53D65B6}"/>
              </a:ext>
            </a:extLst>
          </p:cNvPr>
          <p:cNvSpPr txBox="1"/>
          <p:nvPr/>
        </p:nvSpPr>
        <p:spPr>
          <a:xfrm>
            <a:off x="515543" y="3181358"/>
            <a:ext cx="3847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b="1" dirty="0" err="1">
                <a:solidFill>
                  <a:srgbClr val="EA9C00"/>
                </a:solidFill>
                <a:latin typeface="+mj-lt"/>
              </a:rPr>
              <a:t>Enrollment</a:t>
            </a:r>
            <a:r>
              <a:rPr lang="de-DE" sz="1600" b="1" dirty="0">
                <a:solidFill>
                  <a:srgbClr val="EA9C00"/>
                </a:solidFill>
                <a:latin typeface="+mj-lt"/>
              </a:rPr>
              <a:t> at </a:t>
            </a:r>
            <a:r>
              <a:rPr lang="de-DE" sz="1600" b="1" dirty="0" err="1">
                <a:solidFill>
                  <a:srgbClr val="EA9C00"/>
                </a:solidFill>
                <a:latin typeface="+mj-lt"/>
              </a:rPr>
              <a:t>the</a:t>
            </a:r>
            <a:r>
              <a:rPr lang="de-DE" sz="1600" b="1" dirty="0">
                <a:solidFill>
                  <a:srgbClr val="EA9C00"/>
                </a:solidFill>
                <a:latin typeface="+mj-lt"/>
              </a:rPr>
              <a:t> </a:t>
            </a:r>
            <a:r>
              <a:rPr lang="de-DE" sz="1600" b="1" dirty="0" err="1">
                <a:solidFill>
                  <a:srgbClr val="EA9C00"/>
                </a:solidFill>
                <a:latin typeface="+mj-lt"/>
              </a:rPr>
              <a:t>university</a:t>
            </a:r>
            <a:endParaRPr lang="de-DE" sz="1600" b="1" dirty="0">
              <a:solidFill>
                <a:srgbClr val="EA9C00"/>
              </a:solidFill>
              <a:latin typeface="+mj-lt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A37DCB7-27E0-F252-723D-6B745C37AFCC}"/>
              </a:ext>
            </a:extLst>
          </p:cNvPr>
          <p:cNvGrpSpPr/>
          <p:nvPr/>
        </p:nvGrpSpPr>
        <p:grpSpPr>
          <a:xfrm>
            <a:off x="586964" y="2192017"/>
            <a:ext cx="6019951" cy="562022"/>
            <a:chOff x="2380373" y="3392589"/>
            <a:chExt cx="6019951" cy="562022"/>
          </a:xfrm>
        </p:grpSpPr>
        <p:sp>
          <p:nvSpPr>
            <p:cNvPr id="33" name="Rechteck 2">
              <a:extLst>
                <a:ext uri="{FF2B5EF4-FFF2-40B4-BE49-F238E27FC236}">
                  <a16:creationId xmlns:a16="http://schemas.microsoft.com/office/drawing/2014/main" id="{B66601F1-F275-EB5A-A146-F13E2E3F544B}"/>
                </a:ext>
              </a:extLst>
            </p:cNvPr>
            <p:cNvSpPr/>
            <p:nvPr/>
          </p:nvSpPr>
          <p:spPr>
            <a:xfrm>
              <a:off x="2380373" y="3392589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1</a:t>
              </a:r>
            </a:p>
          </p:txBody>
        </p:sp>
        <p:sp>
          <p:nvSpPr>
            <p:cNvPr id="34" name="Rechteck 3">
              <a:extLst>
                <a:ext uri="{FF2B5EF4-FFF2-40B4-BE49-F238E27FC236}">
                  <a16:creationId xmlns:a16="http://schemas.microsoft.com/office/drawing/2014/main" id="{90A341FC-87BD-552C-3297-DD630DFD5A73}"/>
                </a:ext>
              </a:extLst>
            </p:cNvPr>
            <p:cNvSpPr/>
            <p:nvPr/>
          </p:nvSpPr>
          <p:spPr>
            <a:xfrm>
              <a:off x="3596771" y="3392589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2</a:t>
              </a:r>
            </a:p>
          </p:txBody>
        </p: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E82FB60A-5F1F-0898-4DF8-94ADD4F3D939}"/>
                </a:ext>
              </a:extLst>
            </p:cNvPr>
            <p:cNvSpPr/>
            <p:nvPr/>
          </p:nvSpPr>
          <p:spPr>
            <a:xfrm>
              <a:off x="7245963" y="3392589"/>
              <a:ext cx="1154361" cy="5620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chemeClr val="tx1"/>
                  </a:solidFill>
                </a:rPr>
                <a:t>Year 5</a:t>
              </a:r>
            </a:p>
          </p:txBody>
        </p:sp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15CB1663-E310-7E97-72FE-6A9E1014BDE0}"/>
                </a:ext>
              </a:extLst>
            </p:cNvPr>
            <p:cNvSpPr/>
            <p:nvPr/>
          </p:nvSpPr>
          <p:spPr>
            <a:xfrm>
              <a:off x="6029565" y="3392589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4</a:t>
              </a:r>
            </a:p>
          </p:txBody>
        </p: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AA0ED2E0-ED35-8F6F-C26E-38891BA5FF13}"/>
                </a:ext>
              </a:extLst>
            </p:cNvPr>
            <p:cNvSpPr/>
            <p:nvPr/>
          </p:nvSpPr>
          <p:spPr>
            <a:xfrm>
              <a:off x="4813168" y="3392589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3</a:t>
              </a:r>
            </a:p>
          </p:txBody>
        </p:sp>
      </p:grpSp>
      <p:sp>
        <p:nvSpPr>
          <p:cNvPr id="5" name="Gleichschenkliges Dreieck 4">
            <a:extLst>
              <a:ext uri="{FF2B5EF4-FFF2-40B4-BE49-F238E27FC236}">
                <a16:creationId xmlns:a16="http://schemas.microsoft.com/office/drawing/2014/main" id="{8F30DDD8-CE58-8FB3-AEE1-FAFB52CF6BF1}"/>
              </a:ext>
            </a:extLst>
          </p:cNvPr>
          <p:cNvSpPr/>
          <p:nvPr/>
        </p:nvSpPr>
        <p:spPr>
          <a:xfrm flipH="1" flipV="1">
            <a:off x="6261087" y="2109475"/>
            <a:ext cx="45719" cy="95670"/>
          </a:xfrm>
          <a:prstGeom prst="triangl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07E5A69D-2A1C-4952-7D81-EA71F680BCCA}"/>
              </a:ext>
            </a:extLst>
          </p:cNvPr>
          <p:cNvSpPr txBox="1"/>
          <p:nvPr/>
        </p:nvSpPr>
        <p:spPr>
          <a:xfrm>
            <a:off x="5315148" y="1733542"/>
            <a:ext cx="1051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 err="1">
                <a:latin typeface="+mj-lt"/>
              </a:rPr>
              <a:t>extension</a:t>
            </a:r>
            <a:endParaRPr lang="de-DE" sz="1400" dirty="0">
              <a:latin typeface="+mj-lt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67535857-4327-CB6D-E931-66A4BE52110D}"/>
              </a:ext>
            </a:extLst>
          </p:cNvPr>
          <p:cNvSpPr txBox="1"/>
          <p:nvPr/>
        </p:nvSpPr>
        <p:spPr>
          <a:xfrm>
            <a:off x="1428156" y="1765927"/>
            <a:ext cx="1595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latin typeface="+mj-lt"/>
              </a:rPr>
              <a:t>Initial </a:t>
            </a:r>
            <a:r>
              <a:rPr lang="de-DE" sz="1400" dirty="0" err="1">
                <a:latin typeface="+mj-lt"/>
              </a:rPr>
              <a:t>admission</a:t>
            </a:r>
            <a:endParaRPr lang="de-DE" sz="1400" dirty="0">
              <a:latin typeface="+mj-lt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E9C597C-80F4-DD1F-A885-E433B6B221F4}"/>
              </a:ext>
            </a:extLst>
          </p:cNvPr>
          <p:cNvSpPr txBox="1"/>
          <p:nvPr/>
        </p:nvSpPr>
        <p:spPr>
          <a:xfrm>
            <a:off x="88754" y="4075036"/>
            <a:ext cx="10615758" cy="2388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endParaRPr lang="de-DE" sz="1800" dirty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b="1" dirty="0"/>
              <a:t>2. </a:t>
            </a:r>
            <a:r>
              <a:rPr lang="de-DE" b="1" dirty="0" err="1"/>
              <a:t>Enrollment</a:t>
            </a:r>
            <a:r>
              <a:rPr lang="de-DE" b="1" dirty="0"/>
              <a:t> at </a:t>
            </a:r>
            <a:r>
              <a:rPr lang="de-DE" b="1" dirty="0" err="1"/>
              <a:t>the</a:t>
            </a:r>
            <a:r>
              <a:rPr lang="de-DE" b="1" dirty="0"/>
              <a:t> JMU </a:t>
            </a:r>
          </a:p>
          <a:p>
            <a:pPr>
              <a:lnSpc>
                <a:spcPct val="120000"/>
              </a:lnSpc>
            </a:pPr>
            <a:r>
              <a:rPr lang="de-DE" sz="1800" dirty="0">
                <a:sym typeface="Wingdings" panose="05000000000000000000" pitchFamily="2" charset="2"/>
              </a:rPr>
              <a:t>„Student </a:t>
            </a:r>
            <a:r>
              <a:rPr lang="de-DE" sz="1800" dirty="0" err="1">
                <a:sym typeface="Wingdings" panose="05000000000000000000" pitchFamily="2" charset="2"/>
              </a:rPr>
              <a:t>status</a:t>
            </a:r>
            <a:r>
              <a:rPr lang="de-DE" sz="1800" dirty="0">
                <a:sym typeface="Wingdings" panose="05000000000000000000" pitchFamily="2" charset="2"/>
              </a:rPr>
              <a:t>“ (</a:t>
            </a:r>
            <a:r>
              <a:rPr lang="de-DE" sz="1800" dirty="0" err="1">
                <a:sym typeface="Wingdings" panose="05000000000000000000" pitchFamily="2" charset="2"/>
              </a:rPr>
              <a:t>student</a:t>
            </a:r>
            <a:r>
              <a:rPr lang="de-DE" sz="1800" dirty="0">
                <a:sym typeface="Wingdings" panose="05000000000000000000" pitchFamily="2" charset="2"/>
              </a:rPr>
              <a:t> ID, </a:t>
            </a:r>
            <a:r>
              <a:rPr lang="de-DE" sz="1800" dirty="0" err="1">
                <a:sym typeface="Wingdings" panose="05000000000000000000" pitchFamily="2" charset="2"/>
              </a:rPr>
              <a:t>semester</a:t>
            </a:r>
            <a:r>
              <a:rPr lang="de-DE" sz="1800" dirty="0">
                <a:sym typeface="Wingdings" panose="05000000000000000000" pitchFamily="2" charset="2"/>
              </a:rPr>
              <a:t> ticket etc.)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1800" dirty="0" err="1">
                <a:solidFill>
                  <a:srgbClr val="FF0000"/>
                </a:solidFill>
                <a:sym typeface="Wingdings" panose="05000000000000000000" pitchFamily="2" charset="2"/>
              </a:rPr>
              <a:t>Prerequisite</a:t>
            </a:r>
            <a:r>
              <a:rPr lang="de-DE" sz="18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de-DE" sz="1800" dirty="0">
                <a:sym typeface="Wingdings" panose="05000000000000000000" pitchFamily="2" charset="2"/>
              </a:rPr>
              <a:t>valid GS </a:t>
            </a:r>
            <a:r>
              <a:rPr lang="de-DE" sz="1800" dirty="0" err="1">
                <a:sym typeface="Wingdings" panose="05000000000000000000" pitchFamily="2" charset="2"/>
              </a:rPr>
              <a:t>admission</a:t>
            </a:r>
            <a:endParaRPr lang="de-DE" sz="1800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1800" dirty="0" err="1">
                <a:sym typeface="Wingdings" panose="05000000000000000000" pitchFamily="2" charset="2"/>
              </a:rPr>
              <a:t>Important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dates</a:t>
            </a:r>
            <a:r>
              <a:rPr lang="de-DE" sz="1800" dirty="0">
                <a:sym typeface="Wingdings" panose="05000000000000000000" pitchFamily="2" charset="2"/>
              </a:rPr>
              <a:t>: Deadlines </a:t>
            </a:r>
            <a:r>
              <a:rPr lang="de-DE" sz="1800" dirty="0" err="1">
                <a:sym typeface="Wingdings" panose="05000000000000000000" pitchFamily="2" charset="2"/>
              </a:rPr>
              <a:t>for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renewal</a:t>
            </a:r>
            <a:r>
              <a:rPr lang="de-DE" sz="1800" dirty="0">
                <a:sym typeface="Wingdings" panose="05000000000000000000" pitchFamily="2" charset="2"/>
              </a:rPr>
              <a:t> of </a:t>
            </a:r>
            <a:r>
              <a:rPr lang="de-DE" sz="1800" dirty="0" err="1">
                <a:sym typeface="Wingdings" panose="05000000000000000000" pitchFamily="2" charset="2"/>
              </a:rPr>
              <a:t>enrolment</a:t>
            </a:r>
            <a:r>
              <a:rPr lang="de-DE" sz="1800" dirty="0">
                <a:sym typeface="Wingdings" panose="05000000000000000000" pitchFamily="2" charset="2"/>
              </a:rPr>
              <a:t> („Rückmeldung“)</a:t>
            </a:r>
          </a:p>
          <a:p>
            <a:pPr>
              <a:lnSpc>
                <a:spcPct val="120000"/>
              </a:lnSpc>
            </a:pPr>
            <a:r>
              <a:rPr lang="de-DE" sz="1800" dirty="0">
                <a:sym typeface="Wingdings" panose="05000000000000000000" pitchFamily="2" charset="2"/>
              </a:rPr>
              <a:t>      </a:t>
            </a:r>
            <a:r>
              <a:rPr lang="de-DE" sz="1800" dirty="0">
                <a:solidFill>
                  <a:srgbClr val="FF0000"/>
                </a:solidFill>
                <a:sym typeface="Wingdings" panose="05000000000000000000" pitchFamily="2" charset="2"/>
              </a:rPr>
              <a:t>YOU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are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responsible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to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pay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the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semester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fee</a:t>
            </a:r>
            <a:r>
              <a:rPr lang="de-DE" sz="1800" dirty="0">
                <a:sym typeface="Wingdings" panose="05000000000000000000" pitchFamily="2" charset="2"/>
              </a:rPr>
              <a:t> and </a:t>
            </a:r>
            <a:r>
              <a:rPr lang="de-DE" sz="1800" dirty="0" err="1">
                <a:sym typeface="Wingdings" panose="05000000000000000000" pitchFamily="2" charset="2"/>
              </a:rPr>
              <a:t>enroll</a:t>
            </a:r>
            <a:r>
              <a:rPr lang="de-DE" sz="1800" dirty="0">
                <a:sym typeface="Wingdings" panose="05000000000000000000" pitchFamily="2" charset="2"/>
              </a:rPr>
              <a:t> + </a:t>
            </a:r>
            <a:r>
              <a:rPr lang="de-DE" sz="1800" dirty="0" err="1">
                <a:sym typeface="Wingdings" panose="05000000000000000000" pitchFamily="2" charset="2"/>
              </a:rPr>
              <a:t>re-enroll</a:t>
            </a:r>
            <a:r>
              <a:rPr lang="de-DE" sz="1800" dirty="0">
                <a:sym typeface="Wingdings" panose="05000000000000000000" pitchFamily="2" charset="2"/>
              </a:rPr>
              <a:t> on time </a:t>
            </a:r>
            <a:r>
              <a:rPr lang="de-DE" sz="1800" b="1" dirty="0" err="1">
                <a:sym typeface="Wingdings" panose="05000000000000000000" pitchFamily="2" charset="2"/>
              </a:rPr>
              <a:t>each</a:t>
            </a:r>
            <a:r>
              <a:rPr lang="de-DE" sz="1800" b="1" dirty="0">
                <a:sym typeface="Wingdings" panose="05000000000000000000" pitchFamily="2" charset="2"/>
              </a:rPr>
              <a:t> </a:t>
            </a:r>
            <a:r>
              <a:rPr lang="de-DE" sz="1800" b="1" dirty="0" err="1">
                <a:sym typeface="Wingdings" panose="05000000000000000000" pitchFamily="2" charset="2"/>
              </a:rPr>
              <a:t>semester</a:t>
            </a:r>
            <a:r>
              <a:rPr lang="de-DE" sz="1800" b="1" dirty="0">
                <a:sym typeface="Wingdings" panose="05000000000000000000" pitchFamily="2" charset="2"/>
              </a:rPr>
              <a:t> </a:t>
            </a:r>
            <a:r>
              <a:rPr lang="de-DE" sz="1800" dirty="0">
                <a:sym typeface="Wingdings" panose="05000000000000000000" pitchFamily="2" charset="2"/>
              </a:rPr>
              <a:t>!</a:t>
            </a:r>
          </a:p>
          <a:p>
            <a:pPr>
              <a:lnSpc>
                <a:spcPct val="120000"/>
              </a:lnSpc>
            </a:pPr>
            <a:r>
              <a:rPr lang="de-DE" sz="1800" dirty="0">
                <a:sym typeface="Wingdings" panose="05000000000000000000" pitchFamily="2" charset="2"/>
              </a:rPr>
              <a:t>      </a:t>
            </a:r>
            <a:r>
              <a:rPr lang="de-DE" sz="1800" dirty="0" err="1">
                <a:sym typeface="Wingdings" panose="05000000000000000000" pitchFamily="2" charset="2"/>
              </a:rPr>
              <a:t>Consider</a:t>
            </a:r>
            <a:r>
              <a:rPr lang="de-DE" sz="1800" dirty="0">
                <a:sym typeface="Wingdings" panose="05000000000000000000" pitchFamily="2" charset="2"/>
              </a:rPr>
              <a:t> a </a:t>
            </a:r>
            <a:r>
              <a:rPr lang="de-DE" sz="1800" dirty="0" err="1">
                <a:sym typeface="Wingdings" panose="05000000000000000000" pitchFamily="2" charset="2"/>
              </a:rPr>
              <a:t>direct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debit</a:t>
            </a:r>
            <a:r>
              <a:rPr lang="de-DE" sz="1800" dirty="0">
                <a:sym typeface="Wingdings" panose="05000000000000000000" pitchFamily="2" charset="2"/>
              </a:rPr>
              <a:t> („Lastschrift“)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732F9F5-8E6A-8370-225F-E900A276B53F}"/>
              </a:ext>
            </a:extLst>
          </p:cNvPr>
          <p:cNvSpPr txBox="1"/>
          <p:nvPr/>
        </p:nvSpPr>
        <p:spPr>
          <a:xfrm>
            <a:off x="7257166" y="1113439"/>
            <a:ext cx="4865194" cy="3718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de-DE" b="1" dirty="0"/>
              <a:t>1. Admission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GSLS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à"/>
            </a:pPr>
            <a:r>
              <a:rPr lang="de-DE" sz="1800" dirty="0">
                <a:sym typeface="Wingdings" panose="05000000000000000000" pitchFamily="2" charset="2"/>
              </a:rPr>
              <a:t>Admission </a:t>
            </a:r>
            <a:r>
              <a:rPr lang="de-DE" sz="1800" dirty="0" err="1">
                <a:sym typeface="Wingdings" panose="05000000000000000000" pitchFamily="2" charset="2"/>
              </a:rPr>
              <a:t>to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pursue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the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structured</a:t>
            </a:r>
            <a:r>
              <a:rPr lang="de-DE" sz="1800" dirty="0">
                <a:sym typeface="Wingdings" panose="05000000000000000000" pitchFamily="2" charset="2"/>
              </a:rPr>
              <a:t> PhD </a:t>
            </a:r>
            <a:r>
              <a:rPr lang="de-DE" sz="1800" dirty="0" err="1">
                <a:sym typeface="Wingdings" panose="05000000000000000000" pitchFamily="2" charset="2"/>
              </a:rPr>
              <a:t>within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the</a:t>
            </a:r>
            <a:r>
              <a:rPr lang="de-DE" sz="1800" dirty="0">
                <a:sym typeface="Wingdings" panose="05000000000000000000" pitchFamily="2" charset="2"/>
              </a:rPr>
              <a:t> GS (</a:t>
            </a:r>
            <a:r>
              <a:rPr lang="de-DE" sz="1800" dirty="0" err="1">
                <a:sym typeface="Wingdings" panose="05000000000000000000" pitchFamily="2" charset="2"/>
              </a:rPr>
              <a:t>thesis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commitee</a:t>
            </a:r>
            <a:r>
              <a:rPr lang="de-DE" sz="1800" dirty="0">
                <a:sym typeface="Wingdings" panose="05000000000000000000" pitchFamily="2" charset="2"/>
              </a:rPr>
              <a:t>, </a:t>
            </a:r>
            <a:r>
              <a:rPr lang="de-DE" sz="1800" dirty="0" err="1">
                <a:sym typeface="Wingdings" panose="05000000000000000000" pitchFamily="2" charset="2"/>
              </a:rPr>
              <a:t>training</a:t>
            </a:r>
            <a:r>
              <a:rPr lang="de-DE" sz="1800" dirty="0">
                <a:sym typeface="Wingdings" panose="05000000000000000000" pitchFamily="2" charset="2"/>
              </a:rPr>
              <a:t>…)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1800" dirty="0" err="1">
                <a:solidFill>
                  <a:srgbClr val="FF0000"/>
                </a:solidFill>
                <a:sym typeface="Wingdings" panose="05000000000000000000" pitchFamily="2" charset="2"/>
              </a:rPr>
              <a:t>Prerequisite</a:t>
            </a:r>
            <a:r>
              <a:rPr lang="de-DE" sz="18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de-DE" sz="1800" dirty="0">
                <a:sym typeface="Wingdings" panose="05000000000000000000" pitchFamily="2" charset="2"/>
              </a:rPr>
              <a:t>Initial GS „Admission Letter“ or </a:t>
            </a:r>
            <a:r>
              <a:rPr lang="de-DE" sz="1800" dirty="0" err="1">
                <a:sym typeface="Wingdings" panose="05000000000000000000" pitchFamily="2" charset="2"/>
              </a:rPr>
              <a:t>approved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extension</a:t>
            </a:r>
            <a:r>
              <a:rPr lang="de-DE" sz="1800" dirty="0">
                <a:sym typeface="Wingdings" panose="05000000000000000000" pitchFamily="2" charset="2"/>
              </a:rPr>
              <a:t> of GS </a:t>
            </a:r>
            <a:r>
              <a:rPr lang="de-DE" sz="1800" dirty="0" err="1">
                <a:sym typeface="Wingdings" panose="05000000000000000000" pitchFamily="2" charset="2"/>
              </a:rPr>
              <a:t>admission</a:t>
            </a:r>
            <a:r>
              <a:rPr lang="de-DE" sz="1800" dirty="0">
                <a:sym typeface="Wingdings" panose="05000000000000000000" pitchFamily="2" charset="2"/>
              </a:rPr>
              <a:t> (</a:t>
            </a:r>
            <a:r>
              <a:rPr lang="de-DE" sz="1800" dirty="0" err="1">
                <a:sym typeface="Wingdings" panose="05000000000000000000" pitchFamily="2" charset="2"/>
              </a:rPr>
              <a:t>from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>
                <a:solidFill>
                  <a:srgbClr val="FF0000"/>
                </a:solidFill>
                <a:sym typeface="Wingdings" panose="05000000000000000000" pitchFamily="2" charset="2"/>
              </a:rPr>
              <a:t>5</a:t>
            </a:r>
            <a:r>
              <a:rPr lang="de-DE" sz="1800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th</a:t>
            </a:r>
            <a:r>
              <a:rPr lang="de-DE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year</a:t>
            </a:r>
            <a:r>
              <a:rPr lang="de-DE" sz="1800" dirty="0">
                <a:sym typeface="Wingdings" panose="05000000000000000000" pitchFamily="2" charset="2"/>
              </a:rPr>
              <a:t>)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1800" dirty="0" err="1">
                <a:sym typeface="Wingdings" panose="05000000000000000000" pitchFamily="2" charset="2"/>
              </a:rPr>
              <a:t>Responsible</a:t>
            </a:r>
            <a:r>
              <a:rPr lang="de-DE" sz="1800" dirty="0">
                <a:sym typeface="Wingdings" panose="05000000000000000000" pitchFamily="2" charset="2"/>
              </a:rPr>
              <a:t>: </a:t>
            </a:r>
            <a:r>
              <a:rPr lang="de-DE" sz="1800" dirty="0" err="1">
                <a:sym typeface="Wingdings" panose="05000000000000000000" pitchFamily="2" charset="2"/>
              </a:rPr>
              <a:t>initially</a:t>
            </a:r>
            <a:r>
              <a:rPr lang="de-DE" sz="1800" dirty="0">
                <a:sym typeface="Wingdings" panose="05000000000000000000" pitchFamily="2" charset="2"/>
              </a:rPr>
              <a:t> GS Office; after </a:t>
            </a:r>
            <a:r>
              <a:rPr lang="de-DE" sz="1800" dirty="0" err="1">
                <a:sym typeface="Wingdings" panose="05000000000000000000" pitchFamily="2" charset="2"/>
              </a:rPr>
              <a:t>the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first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years</a:t>
            </a:r>
            <a:r>
              <a:rPr lang="de-DE" sz="1800" dirty="0">
                <a:sym typeface="Wingdings" panose="05000000000000000000" pitchFamily="2" charset="2"/>
              </a:rPr>
              <a:t>: </a:t>
            </a:r>
            <a:r>
              <a:rPr lang="de-DE" sz="1800" dirty="0">
                <a:solidFill>
                  <a:srgbClr val="FF0000"/>
                </a:solidFill>
                <a:sym typeface="Wingdings" panose="05000000000000000000" pitchFamily="2" charset="2"/>
              </a:rPr>
              <a:t>YOU!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1800" dirty="0" err="1">
                <a:sym typeface="Wingdings" panose="05000000000000000000" pitchFamily="2" charset="2"/>
              </a:rPr>
              <a:t>Important</a:t>
            </a:r>
            <a:r>
              <a:rPr lang="de-DE" sz="1800" dirty="0">
                <a:sym typeface="Wingdings" panose="05000000000000000000" pitchFamily="2" charset="2"/>
              </a:rPr>
              <a:t> date</a:t>
            </a:r>
            <a:r>
              <a:rPr lang="de-DE" sz="1800" b="1" dirty="0">
                <a:sym typeface="Wingdings" panose="05000000000000000000" pitchFamily="2" charset="2"/>
              </a:rPr>
              <a:t>: Start of </a:t>
            </a:r>
            <a:r>
              <a:rPr lang="de-DE" sz="1800" b="1" dirty="0" err="1">
                <a:sym typeface="Wingdings" panose="05000000000000000000" pitchFamily="2" charset="2"/>
              </a:rPr>
              <a:t>thesis</a:t>
            </a:r>
            <a:r>
              <a:rPr lang="de-DE" sz="1800" b="1" dirty="0">
                <a:sym typeface="Wingdings" panose="05000000000000000000" pitchFamily="2" charset="2"/>
              </a:rPr>
              <a:t> </a:t>
            </a:r>
            <a:r>
              <a:rPr lang="de-DE" sz="1800" b="1" dirty="0" err="1">
                <a:sym typeface="Wingdings" panose="05000000000000000000" pitchFamily="2" charset="2"/>
              </a:rPr>
              <a:t>project</a:t>
            </a:r>
            <a:r>
              <a:rPr lang="de-DE" sz="1800" b="1" dirty="0">
                <a:sym typeface="Wingdings" panose="05000000000000000000" pitchFamily="2" charset="2"/>
              </a:rPr>
              <a:t> </a:t>
            </a:r>
            <a:r>
              <a:rPr lang="de-DE" sz="1800" dirty="0">
                <a:sym typeface="Wingdings" panose="05000000000000000000" pitchFamily="2" charset="2"/>
              </a:rPr>
              <a:t>(</a:t>
            </a:r>
            <a:r>
              <a:rPr lang="de-DE" sz="1800" dirty="0" err="1">
                <a:sym typeface="Wingdings" panose="05000000000000000000" pitchFamily="2" charset="2"/>
              </a:rPr>
              <a:t>as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indicated</a:t>
            </a:r>
            <a:r>
              <a:rPr lang="de-DE" sz="1800" dirty="0">
                <a:sym typeface="Wingdings" panose="05000000000000000000" pitchFamily="2" charset="2"/>
              </a:rPr>
              <a:t> in </a:t>
            </a:r>
            <a:r>
              <a:rPr lang="de-DE" sz="1800" dirty="0" err="1">
                <a:sym typeface="Wingdings" panose="05000000000000000000" pitchFamily="2" charset="2"/>
              </a:rPr>
              <a:t>admission</a:t>
            </a:r>
            <a:r>
              <a:rPr lang="de-DE" sz="1800" dirty="0">
                <a:sym typeface="Wingdings" panose="05000000000000000000" pitchFamily="2" charset="2"/>
              </a:rPr>
              <a:t> </a:t>
            </a:r>
            <a:r>
              <a:rPr lang="de-DE" sz="1800" dirty="0" err="1">
                <a:sym typeface="Wingdings" panose="05000000000000000000" pitchFamily="2" charset="2"/>
              </a:rPr>
              <a:t>letter</a:t>
            </a:r>
            <a:r>
              <a:rPr lang="de-DE" sz="1800" dirty="0">
                <a:sym typeface="Wingdings" panose="05000000000000000000" pitchFamily="2" charset="2"/>
              </a:rPr>
              <a:t>/in </a:t>
            </a:r>
            <a:r>
              <a:rPr lang="de-DE" sz="1800" dirty="0" err="1">
                <a:sym typeface="Wingdings" panose="05000000000000000000" pitchFamily="2" charset="2"/>
              </a:rPr>
              <a:t>OpenCampus</a:t>
            </a:r>
            <a:r>
              <a:rPr lang="de-DE" sz="1800" dirty="0">
                <a:sym typeface="Wingdings" panose="05000000000000000000" pitchFamily="2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341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1385971" y="4271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OpenCampus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study book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79E1C3-26BB-627C-9518-81A8D79325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97"/>
          <a:stretch/>
        </p:blipFill>
        <p:spPr>
          <a:xfrm>
            <a:off x="623392" y="1277475"/>
            <a:ext cx="10868776" cy="4672383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109B0A2B-728D-7835-BA59-EF90CB48BCF9}"/>
              </a:ext>
            </a:extLst>
          </p:cNvPr>
          <p:cNvSpPr/>
          <p:nvPr/>
        </p:nvSpPr>
        <p:spPr>
          <a:xfrm>
            <a:off x="623392" y="2060849"/>
            <a:ext cx="1728192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79879479-2349-B166-CB4F-C867F2F44460}"/>
              </a:ext>
            </a:extLst>
          </p:cNvPr>
          <p:cNvSpPr txBox="1"/>
          <p:nvPr/>
        </p:nvSpPr>
        <p:spPr>
          <a:xfrm>
            <a:off x="335360" y="6137155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Check the status of admission and enrollment</a:t>
            </a:r>
          </a:p>
        </p:txBody>
      </p:sp>
      <p:sp>
        <p:nvSpPr>
          <p:cNvPr id="22" name="Pfeil nach rechts 14">
            <a:extLst>
              <a:ext uri="{FF2B5EF4-FFF2-40B4-BE49-F238E27FC236}">
                <a16:creationId xmlns:a16="http://schemas.microsoft.com/office/drawing/2014/main" id="{FBA9BA98-31D3-B061-27BD-5E0F5B16FF6F}"/>
              </a:ext>
            </a:extLst>
          </p:cNvPr>
          <p:cNvSpPr/>
          <p:nvPr/>
        </p:nvSpPr>
        <p:spPr>
          <a:xfrm rot="10800000" flipH="1">
            <a:off x="335360" y="6214704"/>
            <a:ext cx="279889" cy="23205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09108DD-062C-6CCE-14BF-18899AA2BF1F}"/>
              </a:ext>
            </a:extLst>
          </p:cNvPr>
          <p:cNvSpPr txBox="1"/>
          <p:nvPr/>
        </p:nvSpPr>
        <p:spPr>
          <a:xfrm>
            <a:off x="1847528" y="908142"/>
            <a:ext cx="4678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https://gsls.cloud.opencampus.net/</a:t>
            </a:r>
          </a:p>
        </p:txBody>
      </p:sp>
    </p:spTree>
    <p:extLst>
      <p:ext uri="{BB962C8B-B14F-4D97-AF65-F5344CB8AC3E}">
        <p14:creationId xmlns:p14="http://schemas.microsoft.com/office/powerpoint/2010/main" val="1179187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425CFB-8EB6-7360-7159-FC860A66B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de-DE" sz="7200" b="1" dirty="0"/>
              <a:t>Do </a:t>
            </a:r>
            <a:r>
              <a:rPr lang="de-DE" sz="7200" b="1" dirty="0" err="1"/>
              <a:t>you</a:t>
            </a:r>
            <a:r>
              <a:rPr lang="de-DE" sz="7200" b="1" dirty="0"/>
              <a:t> </a:t>
            </a:r>
            <a:r>
              <a:rPr lang="de-DE" sz="7200" b="1" dirty="0" err="1"/>
              <a:t>have</a:t>
            </a:r>
            <a:r>
              <a:rPr lang="de-DE" sz="7200" b="1" dirty="0"/>
              <a:t> </a:t>
            </a:r>
            <a:r>
              <a:rPr lang="de-DE" sz="7200" b="1" dirty="0" err="1"/>
              <a:t>any</a:t>
            </a:r>
            <a:r>
              <a:rPr lang="de-DE" sz="7200" b="1" dirty="0"/>
              <a:t> </a:t>
            </a:r>
            <a:r>
              <a:rPr lang="de-DE" sz="7200" b="1" dirty="0" err="1"/>
              <a:t>questions</a:t>
            </a:r>
            <a:r>
              <a:rPr lang="de-DE" sz="7200" b="1" dirty="0"/>
              <a:t>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0BFE6E4-CAB5-38F1-93C3-8BBD947E4C3A}"/>
              </a:ext>
            </a:extLst>
          </p:cNvPr>
          <p:cNvSpPr txBox="1"/>
          <p:nvPr/>
        </p:nvSpPr>
        <p:spPr>
          <a:xfrm>
            <a:off x="2783632" y="1484784"/>
            <a:ext cx="7104112" cy="83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de-DE" sz="4400" dirty="0" err="1">
                <a:sym typeface="Wingdings" panose="05000000000000000000" pitchFamily="2" charset="2"/>
              </a:rPr>
              <a:t>Regulations</a:t>
            </a:r>
            <a:r>
              <a:rPr lang="de-DE" sz="4400" dirty="0">
                <a:sym typeface="Wingdings" panose="05000000000000000000" pitchFamily="2" charset="2"/>
              </a:rPr>
              <a:t> of </a:t>
            </a:r>
            <a:r>
              <a:rPr lang="de-DE" sz="4400" dirty="0" err="1">
                <a:sym typeface="Wingdings" panose="05000000000000000000" pitchFamily="2" charset="2"/>
              </a:rPr>
              <a:t>the</a:t>
            </a:r>
            <a:r>
              <a:rPr lang="de-DE" sz="4400" dirty="0">
                <a:sym typeface="Wingdings" panose="05000000000000000000" pitchFamily="2" charset="2"/>
              </a:rPr>
              <a:t> GS</a:t>
            </a:r>
          </a:p>
        </p:txBody>
      </p:sp>
    </p:spTree>
    <p:extLst>
      <p:ext uri="{BB962C8B-B14F-4D97-AF65-F5344CB8AC3E}">
        <p14:creationId xmlns:p14="http://schemas.microsoft.com/office/powerpoint/2010/main" val="1393231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375921" y="494873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002060"/>
                </a:solidFill>
                <a:latin typeface="+mj-lt"/>
              </a:rPr>
              <a:t>Outline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503712" y="1413158"/>
            <a:ext cx="5544616" cy="4321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Structure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of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Regulations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of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</a:t>
            </a: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Path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to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graduation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Admission vs.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enrolment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Thesis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committee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Idea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behind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GSLS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training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program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Graduation </a:t>
            </a:r>
            <a:r>
              <a:rPr lang="de-DE" dirty="0" err="1">
                <a:sym typeface="Wingdings" panose="05000000000000000000" pitchFamily="2" charset="2"/>
              </a:rPr>
              <a:t>requirements</a:t>
            </a:r>
            <a:r>
              <a:rPr lang="de-DE" dirty="0">
                <a:sym typeface="Wingdings" panose="05000000000000000000" pitchFamily="2" charset="2"/>
              </a:rPr>
              <a:t> –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GS </a:t>
            </a:r>
            <a:r>
              <a:rPr lang="de-DE" dirty="0" err="1">
                <a:sym typeface="Wingdings" panose="05000000000000000000" pitchFamily="2" charset="2"/>
              </a:rPr>
              <a:t>study</a:t>
            </a:r>
            <a:r>
              <a:rPr lang="de-DE" dirty="0">
                <a:sym typeface="Wingdings" panose="05000000000000000000" pitchFamily="2" charset="2"/>
              </a:rPr>
              <a:t> book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Conflict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management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Scientific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transferable skills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courses</a:t>
            </a:r>
            <a:endParaRPr lang="de-DE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Activities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events</a:t>
            </a:r>
            <a:endParaRPr lang="de-DE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pic>
        <p:nvPicPr>
          <p:cNvPr id="2" name="Picture 2" descr="K:\gsls\Fotos\Brueckner\fertig\rest\menschen_bei_arbeit\_MG_9379.jpg">
            <a:extLst>
              <a:ext uri="{FF2B5EF4-FFF2-40B4-BE49-F238E27FC236}">
                <a16:creationId xmlns:a16="http://schemas.microsoft.com/office/drawing/2014/main" id="{533FAC32-DE56-B220-C46E-069BC87C0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:\gsls\Fortsetzungsantrag_GSLS\BEGUTACHTUNG_GSLS_9.2.2012\Graphiken und zugehörige Daten\Personen und Aktion\DSCF8476.JPG">
            <a:extLst>
              <a:ext uri="{FF2B5EF4-FFF2-40B4-BE49-F238E27FC236}">
                <a16:creationId xmlns:a16="http://schemas.microsoft.com/office/drawing/2014/main" id="{87704479-BF56-5A1C-5807-062F27FE9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K:\gsls\Fotos\Brueckner\fertig\header\biozentrum_9870.jpg">
            <a:extLst>
              <a:ext uri="{FF2B5EF4-FFF2-40B4-BE49-F238E27FC236}">
                <a16:creationId xmlns:a16="http://schemas.microsoft.com/office/drawing/2014/main" id="{7C24BD06-5E9A-A424-8B95-0AC34ADED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K:\gsls\Fotos\Brueckner\fertig\rest\menschen_bei_arbeit\_MG_9464.jpg">
            <a:extLst>
              <a:ext uri="{FF2B5EF4-FFF2-40B4-BE49-F238E27FC236}">
                <a16:creationId xmlns:a16="http://schemas.microsoft.com/office/drawing/2014/main" id="{54808373-DFA7-A4A2-4258-43B24BDC62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K:\gsls\Fotos\Brueckner\fertig\rest\menschen_bei_arbeit\_MG_0494-Ausschnitt.jpg">
            <a:extLst>
              <a:ext uri="{FF2B5EF4-FFF2-40B4-BE49-F238E27FC236}">
                <a16:creationId xmlns:a16="http://schemas.microsoft.com/office/drawing/2014/main" id="{3F01ED43-1511-4E6B-CF3D-B092C6F85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631800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007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81210C3-7F99-171E-FAF3-DCB73290BFFC}"/>
              </a:ext>
            </a:extLst>
          </p:cNvPr>
          <p:cNvSpPr txBox="1"/>
          <p:nvPr/>
        </p:nvSpPr>
        <p:spPr>
          <a:xfrm>
            <a:off x="263352" y="1340768"/>
            <a:ext cx="11737304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Long Time </a:t>
            </a:r>
            <a:r>
              <a:rPr kumimoji="0" lang="de-DE" altLang="de-DE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Commitment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PhD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programs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typically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last 3-7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years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4,3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years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Research </a:t>
            </a:r>
            <a:r>
              <a:rPr kumimoji="0" lang="de-DE" altLang="de-DE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Uncertainty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Research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unpredictable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leading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setbacks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frustrations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Work-Life Balance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Balancing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research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coursework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teaching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responsibilities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personal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life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challenging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Isolation and Stress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PhD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candidates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may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experience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feelings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isolation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stress due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intense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workload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high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expectations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e-DE" altLang="de-DE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Funding </a:t>
            </a:r>
            <a:r>
              <a:rPr kumimoji="0" lang="de-DE" altLang="de-DE" sz="1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Period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funding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entire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duration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PhD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difficult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leading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financial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stress and </a:t>
            </a:r>
            <a:r>
              <a:rPr kumimoji="0" lang="de-DE" altLang="de-D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uncertainty</a:t>
            </a:r>
            <a: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4478D33-724C-377B-E03E-BB7AFB2B5639}"/>
              </a:ext>
            </a:extLst>
          </p:cNvPr>
          <p:cNvSpPr txBox="1"/>
          <p:nvPr/>
        </p:nvSpPr>
        <p:spPr>
          <a:xfrm>
            <a:off x="3048615" y="217284"/>
            <a:ext cx="60947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Challenges of Pursuing a PhD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656CC57-A9EA-B305-F5A7-B2C261D79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4399331"/>
            <a:ext cx="4718869" cy="2340914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2D3EABA1-0C64-D528-41D4-25C2B99F8A2B}"/>
              </a:ext>
            </a:extLst>
          </p:cNvPr>
          <p:cNvSpPr txBox="1"/>
          <p:nvPr/>
        </p:nvSpPr>
        <p:spPr>
          <a:xfrm>
            <a:off x="1559496" y="6078641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https://www.researchgate.net/figure/Challenges-and-achievements-during-the-PhD-journey_tbl2_51215169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597E8DF-7D94-391C-9848-E704F3469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845423"/>
            <a:ext cx="93345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9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B27FC74F-C9CD-C230-FEB1-C547E76992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232122"/>
              </p:ext>
            </p:extLst>
          </p:nvPr>
        </p:nvGraphicFramePr>
        <p:xfrm>
          <a:off x="479376" y="1340768"/>
          <a:ext cx="10945215" cy="439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3106517175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3242129769"/>
                    </a:ext>
                  </a:extLst>
                </a:gridCol>
                <a:gridCol w="4032447">
                  <a:extLst>
                    <a:ext uri="{9D8B030D-6E8A-4147-A177-3AD203B41FA5}">
                      <a16:colId xmlns:a16="http://schemas.microsoft.com/office/drawing/2014/main" val="1075175921"/>
                    </a:ext>
                  </a:extLst>
                </a:gridCol>
              </a:tblGrid>
              <a:tr h="458563">
                <a:tc>
                  <a:txBody>
                    <a:bodyPr/>
                    <a:lstStyle/>
                    <a:p>
                      <a:r>
                        <a:rPr lang="de-DE" sz="2000" b="1" u="sng" dirty="0" err="1">
                          <a:solidFill>
                            <a:schemeClr val="tx1"/>
                          </a:solidFill>
                        </a:rPr>
                        <a:t>Aspect</a:t>
                      </a:r>
                      <a:endParaRPr lang="de-DE" sz="2000" u="sng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 b="1" u="sng">
                          <a:solidFill>
                            <a:schemeClr val="tx1"/>
                          </a:solidFill>
                        </a:rPr>
                        <a:t>Structured Program</a:t>
                      </a:r>
                      <a:endParaRPr lang="de-DE" sz="2000" u="sng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 b="1" u="sng" dirty="0">
                          <a:solidFill>
                            <a:schemeClr val="tx1"/>
                          </a:solidFill>
                        </a:rPr>
                        <a:t>Individual Research</a:t>
                      </a:r>
                      <a:endParaRPr lang="de-DE" sz="2000" u="sng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9532349"/>
                  </a:ext>
                </a:extLst>
              </a:tr>
              <a:tr h="1041447">
                <a:tc>
                  <a:txBody>
                    <a:bodyPr/>
                    <a:lstStyle/>
                    <a:p>
                      <a:r>
                        <a:rPr lang="de-DE" sz="2000" b="1" dirty="0"/>
                        <a:t>Curriculum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Defined courses and seminars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Flexible, </a:t>
                      </a:r>
                      <a:r>
                        <a:rPr lang="de-DE" sz="2000" dirty="0" err="1"/>
                        <a:t>customized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research</a:t>
                      </a:r>
                      <a:r>
                        <a:rPr lang="de-DE" sz="2000" dirty="0"/>
                        <a:t> plan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6947997"/>
                  </a:ext>
                </a:extLst>
              </a:tr>
              <a:tr h="458563">
                <a:tc>
                  <a:txBody>
                    <a:bodyPr/>
                    <a:lstStyle/>
                    <a:p>
                      <a:r>
                        <a:rPr lang="de-DE" sz="2000" b="1" dirty="0"/>
                        <a:t>Timeline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/>
                        <a:t>Fixed, with regular milestones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Flexible, </a:t>
                      </a:r>
                      <a:r>
                        <a:rPr lang="de-DE" sz="2000" dirty="0" err="1"/>
                        <a:t>self-paced</a:t>
                      </a:r>
                      <a:endParaRPr lang="de-DE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2469430"/>
                  </a:ext>
                </a:extLst>
              </a:tr>
              <a:tr h="811305">
                <a:tc>
                  <a:txBody>
                    <a:bodyPr/>
                    <a:lstStyle/>
                    <a:p>
                      <a:r>
                        <a:rPr lang="de-DE" sz="2000" b="1" dirty="0"/>
                        <a:t>Supervision</a:t>
                      </a:r>
                      <a:endParaRPr lang="de-DE" sz="2000" b="1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Frequent interactions with your mentors</a:t>
                      </a:r>
                      <a:endParaRPr lang="de-DE" sz="2000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Less</a:t>
                      </a:r>
                      <a:r>
                        <a:rPr lang="de-DE" sz="2000" dirty="0"/>
                        <a:t> frequent, </a:t>
                      </a:r>
                      <a:r>
                        <a:rPr lang="de-DE" sz="2000" dirty="0" err="1"/>
                        <a:t>focused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guidance</a:t>
                      </a:r>
                      <a:endParaRPr lang="de-DE" sz="2000" u="sn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6631807"/>
                  </a:ext>
                </a:extLst>
              </a:tr>
              <a:tr h="811305">
                <a:tc>
                  <a:txBody>
                    <a:bodyPr/>
                    <a:lstStyle/>
                    <a:p>
                      <a:r>
                        <a:rPr lang="de-DE" sz="2000" b="1" dirty="0" err="1"/>
                        <a:t>Skill</a:t>
                      </a:r>
                      <a:r>
                        <a:rPr lang="de-DE" sz="2000" b="1" dirty="0"/>
                        <a:t> Development</a:t>
                      </a:r>
                      <a:endParaRPr lang="de-DE" sz="2000" b="1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Broad, </a:t>
                      </a:r>
                      <a:r>
                        <a:rPr lang="de-DE" sz="2000" dirty="0" err="1"/>
                        <a:t>interdisciplinary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training</a:t>
                      </a:r>
                      <a:endParaRPr lang="de-DE" sz="2000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In-</a:t>
                      </a:r>
                      <a:r>
                        <a:rPr lang="de-DE" sz="2000" dirty="0" err="1"/>
                        <a:t>depth</a:t>
                      </a:r>
                      <a:r>
                        <a:rPr lang="de-DE" sz="2000" dirty="0"/>
                        <a:t>, </a:t>
                      </a:r>
                      <a:r>
                        <a:rPr lang="de-DE" sz="2000" dirty="0" err="1"/>
                        <a:t>specialized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focus</a:t>
                      </a:r>
                      <a:endParaRPr lang="de-DE" sz="2000" u="sn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1423366"/>
                  </a:ext>
                </a:extLst>
              </a:tr>
              <a:tr h="811305">
                <a:tc>
                  <a:txBody>
                    <a:bodyPr/>
                    <a:lstStyle/>
                    <a:p>
                      <a:r>
                        <a:rPr lang="de-DE" sz="2000" b="1" dirty="0"/>
                        <a:t>Networking</a:t>
                      </a:r>
                      <a:endParaRPr lang="de-DE" sz="2000" b="1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High, through organized events and projects</a:t>
                      </a:r>
                      <a:endParaRPr lang="de-DE" sz="2000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Variable, </a:t>
                      </a:r>
                      <a:r>
                        <a:rPr lang="de-DE" sz="2000" dirty="0" err="1"/>
                        <a:t>depends</a:t>
                      </a:r>
                      <a:r>
                        <a:rPr lang="de-DE" sz="2000" dirty="0"/>
                        <a:t> on personal initiatives and </a:t>
                      </a:r>
                      <a:r>
                        <a:rPr lang="de-DE" sz="2000" dirty="0" err="1"/>
                        <a:t>your</a:t>
                      </a:r>
                      <a:r>
                        <a:rPr lang="de-DE" sz="2000" dirty="0"/>
                        <a:t> lab</a:t>
                      </a:r>
                      <a:endParaRPr lang="de-DE" sz="2000" u="sn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117115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264C69D5-85CC-3D7B-B0DE-D7F3E8357D37}"/>
              </a:ext>
            </a:extLst>
          </p:cNvPr>
          <p:cNvSpPr txBox="1"/>
          <p:nvPr/>
        </p:nvSpPr>
        <p:spPr>
          <a:xfrm>
            <a:off x="1343472" y="116632"/>
            <a:ext cx="9001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/>
              <a:t>Pursuing a PhD/Dr. </a:t>
            </a:r>
            <a:r>
              <a:rPr lang="en-US" dirty="0" err="1"/>
              <a:t>rer</a:t>
            </a:r>
            <a:r>
              <a:rPr lang="en-US" dirty="0"/>
              <a:t>. nat.: Structured Program vs. Individual Research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1782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4847AA11-928F-51D0-0B1D-6B0F98B407D7}"/>
              </a:ext>
            </a:extLst>
          </p:cNvPr>
          <p:cNvSpPr/>
          <p:nvPr/>
        </p:nvSpPr>
        <p:spPr>
          <a:xfrm>
            <a:off x="4223792" y="3337771"/>
            <a:ext cx="2664296" cy="2473698"/>
          </a:xfrm>
          <a:prstGeom prst="triangle">
            <a:avLst/>
          </a:prstGeom>
          <a:gradFill>
            <a:gsLst>
              <a:gs pos="6000">
                <a:schemeClr val="accent1">
                  <a:lumMod val="59000"/>
                  <a:lumOff val="41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3FBEA1B-8136-4228-8608-38979BD314F1}"/>
              </a:ext>
            </a:extLst>
          </p:cNvPr>
          <p:cNvSpPr txBox="1"/>
          <p:nvPr/>
        </p:nvSpPr>
        <p:spPr>
          <a:xfrm>
            <a:off x="1631504" y="6010339"/>
            <a:ext cx="10258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 GS - Structured Training Program (Guidance, Skill Enhancement, Balance, Flexibility) </a:t>
            </a:r>
            <a:endParaRPr lang="de-DE" sz="2000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A3390FEA-F391-82E9-0AB1-D26D957226DC}"/>
              </a:ext>
            </a:extLst>
          </p:cNvPr>
          <p:cNvSpPr/>
          <p:nvPr/>
        </p:nvSpPr>
        <p:spPr>
          <a:xfrm>
            <a:off x="1415480" y="1340767"/>
            <a:ext cx="10513168" cy="179813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</a:rPr>
              <a:t>Scientific Work (Advancement of Knowledge, Skill Development, Critical Thinking, Problem-Solving)</a:t>
            </a:r>
          </a:p>
        </p:txBody>
      </p:sp>
      <p:pic>
        <p:nvPicPr>
          <p:cNvPr id="8" name="Grafik 7" descr="Mikroskop Silhouette">
            <a:extLst>
              <a:ext uri="{FF2B5EF4-FFF2-40B4-BE49-F238E27FC236}">
                <a16:creationId xmlns:a16="http://schemas.microsoft.com/office/drawing/2014/main" id="{312655B5-86F8-2330-B773-5489B1BE68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28" y="1556792"/>
            <a:ext cx="1368152" cy="1368152"/>
          </a:xfrm>
          <a:prstGeom prst="rect">
            <a:avLst/>
          </a:prstGeom>
        </p:spPr>
      </p:pic>
      <p:pic>
        <p:nvPicPr>
          <p:cNvPr id="10" name="Grafik 9" descr="Geschlossenes Buch Silhouette">
            <a:extLst>
              <a:ext uri="{FF2B5EF4-FFF2-40B4-BE49-F238E27FC236}">
                <a16:creationId xmlns:a16="http://schemas.microsoft.com/office/drawing/2014/main" id="{657272C8-D129-2398-6374-0DF798DA9E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336" y="5445225"/>
            <a:ext cx="1368151" cy="136815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ED5FD57-244F-AD47-2705-7BAFE75DE419}"/>
              </a:ext>
            </a:extLst>
          </p:cNvPr>
          <p:cNvSpPr txBox="1"/>
          <p:nvPr/>
        </p:nvSpPr>
        <p:spPr>
          <a:xfrm>
            <a:off x="1343472" y="61370"/>
            <a:ext cx="90730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3200"/>
            </a:lvl1pPr>
          </a:lstStyle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Scientific Work is Paramount in a PhD, with the Structured Program as a Support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6669B9F-A635-C953-C6AD-403673743B93}"/>
              </a:ext>
            </a:extLst>
          </p:cNvPr>
          <p:cNvSpPr txBox="1"/>
          <p:nvPr/>
        </p:nvSpPr>
        <p:spPr>
          <a:xfrm>
            <a:off x="6744073" y="3525306"/>
            <a:ext cx="52565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YOUR Responsibility: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Commitment and Dedication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Active Participation in 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Seeking Mentorship and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    Continuous Learning and Development</a:t>
            </a:r>
            <a:endParaRPr lang="de-DE" sz="2000" dirty="0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E70FAD9B-C1E4-5FB2-9BF6-10A1278FED84}"/>
              </a:ext>
            </a:extLst>
          </p:cNvPr>
          <p:cNvSpPr/>
          <p:nvPr/>
        </p:nvSpPr>
        <p:spPr>
          <a:xfrm>
            <a:off x="1631504" y="5877272"/>
            <a:ext cx="10258257" cy="720080"/>
          </a:xfrm>
          <a:prstGeom prst="roundRect">
            <a:avLst/>
          </a:prstGeom>
          <a:noFill/>
          <a:ln>
            <a:solidFill>
              <a:srgbClr val="FFC1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74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097BD23B-0CD1-1731-D320-FCB603EACA59}"/>
              </a:ext>
            </a:extLst>
          </p:cNvPr>
          <p:cNvSpPr txBox="1"/>
          <p:nvPr/>
        </p:nvSpPr>
        <p:spPr>
          <a:xfrm>
            <a:off x="8059364" y="6165304"/>
            <a:ext cx="411613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100" dirty="0"/>
              <a:t>https://www.linkedin.com/in/elena-hoffer-?utm_source=share&amp;utm_campaign=share_via&amp;utm_content=profile&amp;utm_medium=ios_app</a:t>
            </a:r>
          </a:p>
        </p:txBody>
      </p:sp>
      <p:pic>
        <p:nvPicPr>
          <p:cNvPr id="2050" name="Picture 2" descr="Kein Alt-Text für dieses Bild vorhanden">
            <a:extLst>
              <a:ext uri="{FF2B5EF4-FFF2-40B4-BE49-F238E27FC236}">
                <a16:creationId xmlns:a16="http://schemas.microsoft.com/office/drawing/2014/main" id="{D890765F-09F7-A713-731A-7F02F706E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054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79376" y="1052736"/>
            <a:ext cx="11377264" cy="567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895350" fontAlgn="base">
              <a:spcBef>
                <a:spcPct val="0"/>
              </a:spcBef>
              <a:spcAft>
                <a:spcPct val="30000"/>
              </a:spcAft>
              <a:tabLst>
                <a:tab pos="895350" algn="l"/>
              </a:tabLst>
            </a:pPr>
            <a:r>
              <a:rPr lang="en-US" sz="2000" b="1" dirty="0">
                <a:solidFill>
                  <a:srgbClr val="1A4F80"/>
                </a:solidFill>
              </a:rPr>
              <a:t>General idea</a:t>
            </a:r>
          </a:p>
          <a:p>
            <a:pPr marL="285750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dirty="0">
                <a:solidFill>
                  <a:srgbClr val="000000"/>
                </a:solidFill>
              </a:rPr>
              <a:t>Individual research and training plan (“prescription”), adapted in discussion with the thesis committee </a:t>
            </a:r>
          </a:p>
          <a:p>
            <a:pPr marL="285750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dirty="0">
                <a:solidFill>
                  <a:srgbClr val="000000"/>
                </a:solidFill>
              </a:rPr>
              <a:t>Scientific and Transferable Skills Training</a:t>
            </a:r>
          </a:p>
          <a:p>
            <a:pPr defTabSz="895350" fontAlgn="base">
              <a:spcBef>
                <a:spcPct val="0"/>
              </a:spcBef>
              <a:spcAft>
                <a:spcPct val="30000"/>
              </a:spcAft>
              <a:tabLst>
                <a:tab pos="895350" algn="l"/>
              </a:tabLst>
            </a:pPr>
            <a:endParaRPr lang="en-US" dirty="0">
              <a:solidFill>
                <a:srgbClr val="000000"/>
              </a:solidFill>
            </a:endParaRPr>
          </a:p>
          <a:p>
            <a:pPr defTabSz="895350" fontAlgn="base">
              <a:spcBef>
                <a:spcPct val="0"/>
              </a:spcBef>
              <a:spcAft>
                <a:spcPct val="30000"/>
              </a:spcAft>
              <a:tabLst>
                <a:tab pos="895350" algn="l"/>
              </a:tabLst>
            </a:pPr>
            <a:r>
              <a:rPr lang="en-US" sz="2000" b="1" dirty="0">
                <a:solidFill>
                  <a:srgbClr val="1A4F80"/>
                </a:solidFill>
              </a:rPr>
              <a:t>Mentoring</a:t>
            </a:r>
          </a:p>
          <a:p>
            <a:pPr marL="285750" indent="-285750" defTabSz="895350" fontAlgn="base">
              <a:spcBef>
                <a:spcPct val="0"/>
              </a:spcBef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sz="1600" dirty="0">
                <a:solidFill>
                  <a:srgbClr val="000000"/>
                </a:solidFill>
              </a:rPr>
              <a:t>Female GS doctoral researchers: MENTORING life sciences</a:t>
            </a:r>
          </a:p>
          <a:p>
            <a:pPr defTabSz="895350" fontAlgn="base">
              <a:spcBef>
                <a:spcPct val="0"/>
              </a:spcBef>
              <a:tabLst>
                <a:tab pos="895350" algn="l"/>
              </a:tabLst>
            </a:pPr>
            <a:r>
              <a:rPr lang="en-US" sz="1600" dirty="0">
                <a:solidFill>
                  <a:srgbClr val="000000"/>
                </a:solidFill>
              </a:rPr>
              <a:t>     (Mentee-mentor relationship, Workshop series, Network meetings)</a:t>
            </a:r>
          </a:p>
          <a:p>
            <a:pPr defTabSz="895350" fontAlgn="base">
              <a:spcBef>
                <a:spcPct val="0"/>
              </a:spcBef>
              <a:spcAft>
                <a:spcPts val="600"/>
              </a:spcAft>
              <a:tabLst>
                <a:tab pos="895350" algn="l"/>
              </a:tabLst>
            </a:pPr>
            <a:r>
              <a:rPr lang="en-US" sz="1600" dirty="0">
                <a:solidFill>
                  <a:srgbClr val="000000"/>
                </a:solidFill>
              </a:rPr>
              <a:t>     </a:t>
            </a:r>
            <a:r>
              <a:rPr lang="en-US" sz="1600" dirty="0">
                <a:solidFill>
                  <a:srgbClr val="FF0000"/>
                </a:solidFill>
                <a:sym typeface="Wingdings" panose="05000000000000000000" pitchFamily="2" charset="2"/>
              </a:rPr>
              <a:t> now in cooperation with the Gender Equality Academy </a:t>
            </a:r>
            <a:endParaRPr lang="en-US" sz="1600" dirty="0">
              <a:solidFill>
                <a:srgbClr val="FF0000"/>
              </a:solidFill>
            </a:endParaRPr>
          </a:p>
          <a:p>
            <a:pPr marL="285750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sz="1600" dirty="0" err="1">
                <a:solidFill>
                  <a:srgbClr val="000000"/>
                </a:solidFill>
              </a:rPr>
              <a:t>Carrer</a:t>
            </a:r>
            <a:r>
              <a:rPr lang="en-US" sz="1600" dirty="0">
                <a:solidFill>
                  <a:srgbClr val="000000"/>
                </a:solidFill>
              </a:rPr>
              <a:t> center office of the JMU</a:t>
            </a:r>
          </a:p>
          <a:p>
            <a:pPr marL="285750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sz="1600" dirty="0">
                <a:solidFill>
                  <a:srgbClr val="000000"/>
                </a:solidFill>
              </a:rPr>
              <a:t>University Hospital: Mentoring-Med</a:t>
            </a:r>
          </a:p>
          <a:p>
            <a:pPr lvl="1" defTabSz="895350" fontAlgn="base">
              <a:spcBef>
                <a:spcPct val="0"/>
              </a:spcBef>
              <a:spcAft>
                <a:spcPct val="30000"/>
              </a:spcAft>
              <a:tabLst>
                <a:tab pos="895350" algn="l"/>
              </a:tabLst>
            </a:pPr>
            <a:br>
              <a:rPr lang="en-US" dirty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  <a:p>
            <a:pPr marL="533400" lvl="1" defTabSz="895350" fontAlgn="base">
              <a:spcBef>
                <a:spcPct val="0"/>
              </a:spcBef>
              <a:spcAft>
                <a:spcPct val="10000"/>
              </a:spcAft>
              <a:buFont typeface="Wingdings" pitchFamily="2" charset="2"/>
              <a:buChar char="§"/>
              <a:tabLst>
                <a:tab pos="895350" algn="l"/>
              </a:tabLst>
            </a:pPr>
            <a:endParaRPr lang="en-US" sz="2000" dirty="0">
              <a:solidFill>
                <a:srgbClr val="333399"/>
              </a:solidFill>
            </a:endParaRPr>
          </a:p>
          <a:p>
            <a:pPr indent="182563" defTabSz="895350" fontAlgn="base">
              <a:spcBef>
                <a:spcPct val="0"/>
              </a:spcBef>
              <a:spcAft>
                <a:spcPct val="0"/>
              </a:spcAft>
              <a:tabLst>
                <a:tab pos="895350" algn="l"/>
              </a:tabLst>
            </a:pPr>
            <a:endParaRPr lang="de-DE" sz="2000" dirty="0">
              <a:solidFill>
                <a:srgbClr val="00000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15480" y="19502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GS Training Program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/>
          <a:srcRect t="9227"/>
          <a:stretch/>
        </p:blipFill>
        <p:spPr>
          <a:xfrm>
            <a:off x="4455141" y="4725144"/>
            <a:ext cx="1462551" cy="1179623"/>
          </a:xfrm>
          <a:prstGeom prst="rect">
            <a:avLst/>
          </a:prstGeom>
        </p:spPr>
      </p:pic>
      <p:pic>
        <p:nvPicPr>
          <p:cNvPr id="5" name="Grafik 4" descr="DSCF5855.JPG">
            <a:extLst>
              <a:ext uri="{FF2B5EF4-FFF2-40B4-BE49-F238E27FC236}">
                <a16:creationId xmlns:a16="http://schemas.microsoft.com/office/drawing/2014/main" id="{78C73ACF-4FF8-4CA2-6886-6CE2CACF8AC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b="10633"/>
          <a:stretch>
            <a:fillRect/>
          </a:stretch>
        </p:blipFill>
        <p:spPr>
          <a:xfrm>
            <a:off x="9768408" y="4005064"/>
            <a:ext cx="1671484" cy="2232248"/>
          </a:xfrm>
          <a:prstGeom prst="rect">
            <a:avLst/>
          </a:prstGeom>
        </p:spPr>
      </p:pic>
      <p:pic>
        <p:nvPicPr>
          <p:cNvPr id="11" name="Grafik 1">
            <a:hlinkClick r:id="rId4"/>
            <a:extLst>
              <a:ext uri="{FF2B5EF4-FFF2-40B4-BE49-F238E27FC236}">
                <a16:creationId xmlns:a16="http://schemas.microsoft.com/office/drawing/2014/main" id="{5E5BB7E7-9ADF-DB7E-189F-70C49ADB7A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528" y="3065182"/>
            <a:ext cx="4595088" cy="68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9C3FDB-D979-4C18-6E7C-5CFF3BC9A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560" y="3754572"/>
            <a:ext cx="820629" cy="79938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3FB88FC-58A4-AE18-F12D-A875EF7E9B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3914780"/>
            <a:ext cx="1872208" cy="60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254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5DB3704-A654-4205-6202-986D02B01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5AF28EC7-B0ED-E5F4-1AB8-BB0F20DC0C77}"/>
              </a:ext>
            </a:extLst>
          </p:cNvPr>
          <p:cNvSpPr txBox="1"/>
          <p:nvPr/>
        </p:nvSpPr>
        <p:spPr>
          <a:xfrm>
            <a:off x="2053210" y="1692675"/>
            <a:ext cx="721114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700" b="1" dirty="0">
                <a:solidFill>
                  <a:srgbClr val="FF006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Mentoring:</a:t>
            </a:r>
            <a:r>
              <a:rPr lang="de-DE" sz="17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50" dirty="0">
                <a:ea typeface="Calibri" panose="020F0502020204030204" pitchFamily="34" charset="0"/>
                <a:cs typeface="Arial" panose="020B0604020202020204" pitchFamily="34" charset="0"/>
              </a:rPr>
              <a:t>for female doctoral students, mentoring, training, networking (duration one year, call for applications in autumn; participants must be fluent in </a:t>
            </a:r>
            <a:r>
              <a:rPr lang="en-US" sz="1650" dirty="0" err="1">
                <a:ea typeface="Calibri" panose="020F0502020204030204" pitchFamily="34" charset="0"/>
                <a:cs typeface="Arial" panose="020B0604020202020204" pitchFamily="34" charset="0"/>
              </a:rPr>
              <a:t>german</a:t>
            </a:r>
            <a:r>
              <a:rPr lang="en-US" sz="1650" dirty="0"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700" b="1" dirty="0">
                <a:solidFill>
                  <a:srgbClr val="FF006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Postdoc &amp; International:</a:t>
            </a:r>
            <a:r>
              <a:rPr lang="de-DE" sz="1700" dirty="0">
                <a:solidFill>
                  <a:srgbClr val="FF006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50" dirty="0">
                <a:ea typeface="Calibri" panose="020F0502020204030204" pitchFamily="34" charset="0"/>
                <a:cs typeface="Arial" panose="020B0604020202020204" pitchFamily="34" charset="0"/>
              </a:rPr>
              <a:t>qualification during postdoc phase or habilitation, workshops, coaching, networking (duration one year, call for applications in autumn)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A4025F9-7C5D-95B5-0BFC-419C63EFFB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3552" y="980728"/>
            <a:ext cx="1612604" cy="765140"/>
          </a:xfrm>
          <a:prstGeom prst="rect">
            <a:avLst/>
          </a:prstGeom>
        </p:spPr>
      </p:pic>
      <p:pic>
        <p:nvPicPr>
          <p:cNvPr id="7" name="Grafik 28" descr="Ein Bild, das Muster, Grafiken, Pixel, Design enthält.&#10;&#10;Automatisch generierte Beschreibung">
            <a:extLst>
              <a:ext uri="{FF2B5EF4-FFF2-40B4-BE49-F238E27FC236}">
                <a16:creationId xmlns:a16="http://schemas.microsoft.com/office/drawing/2014/main" id="{48C92D0A-12D3-4EBC-CC89-22EEA41C9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496" y="1935260"/>
            <a:ext cx="1260001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3">
            <a:extLst>
              <a:ext uri="{FF2B5EF4-FFF2-40B4-BE49-F238E27FC236}">
                <a16:creationId xmlns:a16="http://schemas.microsoft.com/office/drawing/2014/main" id="{0E0BE3F3-DBE8-328F-DC78-B14B5AB9CBB9}"/>
              </a:ext>
            </a:extLst>
          </p:cNvPr>
          <p:cNvSpPr txBox="1">
            <a:spLocks/>
          </p:cNvSpPr>
          <p:nvPr/>
        </p:nvSpPr>
        <p:spPr bwMode="auto">
          <a:xfrm>
            <a:off x="7824192" y="764705"/>
            <a:ext cx="2843808" cy="447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Career &amp; Qualification Offers of</a:t>
            </a:r>
          </a:p>
          <a:p>
            <a:pPr marL="0" indent="0" algn="r">
              <a:buNone/>
              <a:defRPr/>
            </a:pP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the Women’s Representative Office</a:t>
            </a:r>
            <a:endParaRPr lang="de-DE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DA97F20-83C0-E793-7D8E-16F931EFA777}"/>
              </a:ext>
            </a:extLst>
          </p:cNvPr>
          <p:cNvSpPr txBox="1"/>
          <p:nvPr/>
        </p:nvSpPr>
        <p:spPr>
          <a:xfrm>
            <a:off x="1960676" y="3429000"/>
            <a:ext cx="7303676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indent="-357188"/>
            <a:r>
              <a:rPr lang="de-DE" sz="1700" b="1" dirty="0">
                <a:solidFill>
                  <a:srgbClr val="FF006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Women’s Leadership </a:t>
            </a:r>
            <a:r>
              <a:rPr lang="de-DE" sz="1700" b="1" dirty="0" err="1">
                <a:solidFill>
                  <a:srgbClr val="FF0066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Program</a:t>
            </a:r>
            <a:r>
              <a:rPr lang="de-DE" sz="17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57188" indent="-357188"/>
            <a:r>
              <a:rPr lang="de-DE" sz="1700" b="1" dirty="0"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en-US" sz="1650" dirty="0">
                <a:cs typeface="Arial" panose="020B0604020202020204" pitchFamily="34" charset="0"/>
              </a:rPr>
              <a:t>for female (junior) professors and experienced working group leaders: Workshops on leadership, chair management, conflicts, positioning in power arenas, media and interview training, individual coaching, networking with alumnae, fireside chats</a:t>
            </a:r>
          </a:p>
          <a:p>
            <a:pPr marL="357188" indent="-357188"/>
            <a:endParaRPr lang="de-DE" sz="1700" dirty="0">
              <a:cs typeface="Arial" panose="020B0604020202020204" pitchFamily="34" charset="0"/>
            </a:endParaRPr>
          </a:p>
          <a:p>
            <a:r>
              <a:rPr lang="de-DE" altLang="de-DE" sz="1700" b="1" dirty="0">
                <a:solidFill>
                  <a:srgbClr val="FF0066"/>
                </a:solidFill>
                <a:cs typeface="Arial" panose="020B0604020202020204" pitchFamily="34" charset="0"/>
              </a:rPr>
              <a:t>Gender Consulting Service </a:t>
            </a:r>
            <a:r>
              <a:rPr lang="de-DE" altLang="de-DE" sz="1700" dirty="0" err="1">
                <a:solidFill>
                  <a:srgbClr val="FF0066"/>
                </a:solidFill>
                <a:cs typeface="Arial" panose="020B0604020202020204" pitchFamily="34" charset="0"/>
              </a:rPr>
              <a:t>for</a:t>
            </a:r>
            <a:r>
              <a:rPr lang="de-DE" altLang="de-DE" sz="1700" dirty="0">
                <a:solidFill>
                  <a:srgbClr val="FF0066"/>
                </a:solidFill>
                <a:cs typeface="Arial" panose="020B0604020202020204" pitchFamily="34" charset="0"/>
              </a:rPr>
              <a:t> DFG-</a:t>
            </a:r>
            <a:r>
              <a:rPr lang="de-DE" altLang="de-DE" sz="1700" dirty="0" err="1">
                <a:solidFill>
                  <a:srgbClr val="FF0066"/>
                </a:solidFill>
                <a:cs typeface="Arial" panose="020B0604020202020204" pitchFamily="34" charset="0"/>
              </a:rPr>
              <a:t>funded</a:t>
            </a:r>
            <a:r>
              <a:rPr lang="de-DE" altLang="de-DE" sz="1700" dirty="0">
                <a:solidFill>
                  <a:srgbClr val="FF0066"/>
                </a:solidFill>
                <a:cs typeface="Arial" panose="020B0604020202020204" pitchFamily="34" charset="0"/>
              </a:rPr>
              <a:t> </a:t>
            </a:r>
            <a:r>
              <a:rPr lang="de-DE" altLang="de-DE" sz="1700" dirty="0" err="1">
                <a:solidFill>
                  <a:srgbClr val="FF0066"/>
                </a:solidFill>
                <a:cs typeface="Arial" panose="020B0604020202020204" pitchFamily="34" charset="0"/>
              </a:rPr>
              <a:t>programs</a:t>
            </a:r>
            <a:endParaRPr lang="de-DE" altLang="de-DE" sz="1700" b="1" dirty="0">
              <a:solidFill>
                <a:srgbClr val="FF0066"/>
              </a:solidFill>
              <a:cs typeface="Arial" panose="020B0604020202020204" pitchFamily="34" charset="0"/>
            </a:endParaRPr>
          </a:p>
          <a:p>
            <a:pPr marL="354013"/>
            <a:r>
              <a:rPr lang="en-US" sz="1650" dirty="0">
                <a:cs typeface="Arial" panose="020B0604020202020204" pitchFamily="34" charset="0"/>
              </a:rPr>
              <a:t>primarily aimed at young female researchers who are actively involved in a DFG-funded collaborative project</a:t>
            </a:r>
            <a:r>
              <a:rPr lang="de-DE" sz="1650" dirty="0">
                <a:cs typeface="Arial" panose="020B0604020202020204" pitchFamily="34" charset="0"/>
              </a:rPr>
              <a:t>: </a:t>
            </a:r>
            <a:r>
              <a:rPr lang="en-US" sz="1650" dirty="0">
                <a:cs typeface="Arial" panose="020B0604020202020204" pitchFamily="34" charset="0"/>
              </a:rPr>
              <a:t>workshops and training sessions on career development</a:t>
            </a:r>
            <a:r>
              <a:rPr lang="de-DE" sz="1650" dirty="0">
                <a:cs typeface="Arial" panose="020B0604020202020204" pitchFamily="34" charset="0"/>
              </a:rPr>
              <a:t>; </a:t>
            </a:r>
            <a:r>
              <a:rPr lang="en-US" sz="1650" dirty="0">
                <a:cs typeface="Arial" panose="020B0604020202020204" pitchFamily="34" charset="0"/>
              </a:rPr>
              <a:t>for researchers of all genders</a:t>
            </a:r>
            <a:r>
              <a:rPr lang="de-DE" sz="1650" dirty="0">
                <a:cs typeface="Arial" panose="020B0604020202020204" pitchFamily="34" charset="0"/>
              </a:rPr>
              <a:t>: </a:t>
            </a:r>
            <a:r>
              <a:rPr lang="en-US" sz="1650" dirty="0">
                <a:cs typeface="Arial" panose="020B0604020202020204" pitchFamily="34" charset="0"/>
              </a:rPr>
              <a:t>joint training courses, which address gender aspects</a:t>
            </a:r>
            <a:endParaRPr lang="de-DE" sz="165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26" descr="Ein Bild, das Muster, Grafiken, Pixel, Design enthält.&#10;&#10;Automatisch generierte Beschreibung">
            <a:extLst>
              <a:ext uri="{FF2B5EF4-FFF2-40B4-BE49-F238E27FC236}">
                <a16:creationId xmlns:a16="http://schemas.microsoft.com/office/drawing/2014/main" id="{768170BF-3116-1127-130E-CAF3B979B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496" y="3537152"/>
            <a:ext cx="1260000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24" descr="Ein Bild, das Muster, Grafiken, Pixel, Design enthält.&#10;&#10;Automatisch generierte Beschreibung">
            <a:extLst>
              <a:ext uri="{FF2B5EF4-FFF2-40B4-BE49-F238E27FC236}">
                <a16:creationId xmlns:a16="http://schemas.microsoft.com/office/drawing/2014/main" id="{127BEE62-F4C0-6EFD-0E4F-D4EF71B34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5139044"/>
            <a:ext cx="1260000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AD95E1FD-84B8-F6D7-93F9-1B752DA94E13}"/>
              </a:ext>
            </a:extLst>
          </p:cNvPr>
          <p:cNvSpPr txBox="1"/>
          <p:nvPr/>
        </p:nvSpPr>
        <p:spPr>
          <a:xfrm>
            <a:off x="1524000" y="6505600"/>
            <a:ext cx="9144000" cy="307777"/>
          </a:xfrm>
          <a:prstGeom prst="rect">
            <a:avLst/>
          </a:prstGeom>
          <a:solidFill>
            <a:srgbClr val="E4E5E6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0066"/>
                </a:solidFill>
                <a:cs typeface="Arial" panose="020B0604020202020204" pitchFamily="34" charset="0"/>
              </a:rPr>
              <a:t> </a:t>
            </a:r>
            <a:r>
              <a:rPr lang="de-DE" sz="1100" dirty="0">
                <a:solidFill>
                  <a:srgbClr val="FF0066"/>
                </a:solidFill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unifrauenbeauftragte@uni-wuerzburg.de</a:t>
            </a:r>
            <a:r>
              <a:rPr lang="de-DE" sz="1100" dirty="0">
                <a:solidFill>
                  <a:srgbClr val="FF0066"/>
                </a:solidFill>
                <a:cs typeface="Arial" panose="020B0604020202020204" pitchFamily="34" charset="0"/>
              </a:rPr>
              <a:t>  Tel.: +49 931 31-85665  Klara-Oppenheimer-Weg 38, 97074 Würzburg  Campus </a:t>
            </a:r>
            <a:r>
              <a:rPr lang="de-DE" sz="1100" dirty="0" err="1">
                <a:solidFill>
                  <a:srgbClr val="FF0066"/>
                </a:solidFill>
                <a:cs typeface="Arial" panose="020B0604020202020204" pitchFamily="34" charset="0"/>
              </a:rPr>
              <a:t>Hubland</a:t>
            </a:r>
            <a:r>
              <a:rPr lang="de-DE" sz="1100" dirty="0">
                <a:solidFill>
                  <a:srgbClr val="FF0066"/>
                </a:solidFill>
                <a:cs typeface="Arial" panose="020B0604020202020204" pitchFamily="34" charset="0"/>
              </a:rPr>
              <a:t> Nord</a:t>
            </a:r>
          </a:p>
        </p:txBody>
      </p:sp>
      <p:pic>
        <p:nvPicPr>
          <p:cNvPr id="15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1C61CBCC-62DC-D7F5-E5B5-2525CF030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31271"/>
            <a:ext cx="2160240" cy="90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fik 15" descr="Ein Bild, das Muster, Grafiken, Flieder, Design enthält.&#10;&#10;Automatisch generierte Beschreibung">
            <a:extLst>
              <a:ext uri="{FF2B5EF4-FFF2-40B4-BE49-F238E27FC236}">
                <a16:creationId xmlns:a16="http://schemas.microsoft.com/office/drawing/2014/main" id="{B4C121BD-B7B4-CD68-94D6-A677CA846B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242" y="26384"/>
            <a:ext cx="757758" cy="75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48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9"/>
          <p:cNvSpPr>
            <a:spLocks noChangeArrowheads="1"/>
          </p:cNvSpPr>
          <p:nvPr/>
        </p:nvSpPr>
        <p:spPr bwMode="auto">
          <a:xfrm>
            <a:off x="407368" y="921842"/>
            <a:ext cx="10369152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2563" indent="-182563" algn="ctr" defTabSz="179388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0000"/>
                </a:solidFill>
              </a:rPr>
              <a:t>The Graduate School of Life Sciences</a:t>
            </a:r>
          </a:p>
          <a:p>
            <a:pPr marL="182563" indent="-182563" algn="ctr" defTabSz="179388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0000"/>
                </a:solidFill>
              </a:rPr>
              <a:t>The </a:t>
            </a:r>
            <a:r>
              <a:rPr lang="en-US" sz="3000" b="1" dirty="0" err="1">
                <a:solidFill>
                  <a:srgbClr val="000000"/>
                </a:solidFill>
              </a:rPr>
              <a:t>Garduate</a:t>
            </a:r>
            <a:r>
              <a:rPr lang="en-US" sz="3000" b="1" dirty="0">
                <a:solidFill>
                  <a:srgbClr val="000000"/>
                </a:solidFill>
              </a:rPr>
              <a:t> School of Science and Technology</a:t>
            </a:r>
          </a:p>
          <a:p>
            <a:pPr marL="182563" indent="-182563" algn="ctr" defTabSz="179388" fontAlgn="base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</a:rPr>
              <a:t>Structured Doctoral Training at the University of Würzburg</a:t>
            </a:r>
          </a:p>
          <a:p>
            <a:pPr marL="182563" indent="-182563" algn="ctr" defTabSz="179388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srgbClr val="000000"/>
              </a:solidFill>
            </a:endParaRPr>
          </a:p>
        </p:txBody>
      </p:sp>
      <p:grpSp>
        <p:nvGrpSpPr>
          <p:cNvPr id="6" name="Gruppieren 11">
            <a:extLst>
              <a:ext uri="{FF2B5EF4-FFF2-40B4-BE49-F238E27FC236}">
                <a16:creationId xmlns:a16="http://schemas.microsoft.com/office/drawing/2014/main" id="{D907112B-D9BB-1E47-9F53-B04BF407B238}"/>
              </a:ext>
            </a:extLst>
          </p:cNvPr>
          <p:cNvGrpSpPr/>
          <p:nvPr/>
        </p:nvGrpSpPr>
        <p:grpSpPr>
          <a:xfrm>
            <a:off x="2966120" y="3155740"/>
            <a:ext cx="6226225" cy="3585628"/>
            <a:chOff x="764771" y="2383369"/>
            <a:chExt cx="7413624" cy="4353987"/>
          </a:xfrm>
        </p:grpSpPr>
        <p:pic>
          <p:nvPicPr>
            <p:cNvPr id="7" name="Grafik 2">
              <a:extLst>
                <a:ext uri="{FF2B5EF4-FFF2-40B4-BE49-F238E27FC236}">
                  <a16:creationId xmlns:a16="http://schemas.microsoft.com/office/drawing/2014/main" id="{52C1C0E5-780E-9D45-B6C7-3008012BFA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77"/>
            <a:stretch/>
          </p:blipFill>
          <p:spPr>
            <a:xfrm>
              <a:off x="2094885" y="4022966"/>
              <a:ext cx="4310003" cy="2714390"/>
            </a:xfrm>
            <a:prstGeom prst="rect">
              <a:avLst/>
            </a:prstGeom>
          </p:spPr>
        </p:pic>
        <p:pic>
          <p:nvPicPr>
            <p:cNvPr id="8" name="Grafik 3">
              <a:extLst>
                <a:ext uri="{FF2B5EF4-FFF2-40B4-BE49-F238E27FC236}">
                  <a16:creationId xmlns:a16="http://schemas.microsoft.com/office/drawing/2014/main" id="{2BA9C72F-2E2F-1248-A19D-C56F0FE332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85" t="4872" r="10923"/>
            <a:stretch/>
          </p:blipFill>
          <p:spPr>
            <a:xfrm>
              <a:off x="765712" y="4076016"/>
              <a:ext cx="1421531" cy="2661340"/>
            </a:xfrm>
            <a:prstGeom prst="rect">
              <a:avLst/>
            </a:prstGeom>
          </p:spPr>
        </p:pic>
        <p:pic>
          <p:nvPicPr>
            <p:cNvPr id="9" name="Grafik 5">
              <a:extLst>
                <a:ext uri="{FF2B5EF4-FFF2-40B4-BE49-F238E27FC236}">
                  <a16:creationId xmlns:a16="http://schemas.microsoft.com/office/drawing/2014/main" id="{AA3D7541-8842-D246-9343-747BA54FF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6541" y="2383369"/>
              <a:ext cx="2186557" cy="1639916"/>
            </a:xfrm>
            <a:prstGeom prst="rect">
              <a:avLst/>
            </a:prstGeom>
          </p:spPr>
        </p:pic>
        <p:pic>
          <p:nvPicPr>
            <p:cNvPr id="10" name="Grafik 6">
              <a:extLst>
                <a:ext uri="{FF2B5EF4-FFF2-40B4-BE49-F238E27FC236}">
                  <a16:creationId xmlns:a16="http://schemas.microsoft.com/office/drawing/2014/main" id="{48FC0E39-953C-2E4C-A4CE-0FB24D462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0263" y="3941049"/>
              <a:ext cx="1858132" cy="2796307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D1A3E899-8BB7-DD40-B77B-71A707A97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1" t="6113" r="4999" b="3852"/>
            <a:stretch/>
          </p:blipFill>
          <p:spPr>
            <a:xfrm>
              <a:off x="764771" y="2386348"/>
              <a:ext cx="2695316" cy="1691197"/>
            </a:xfrm>
            <a:prstGeom prst="rect">
              <a:avLst/>
            </a:prstGeom>
          </p:spPr>
        </p:pic>
        <p:pic>
          <p:nvPicPr>
            <p:cNvPr id="12" name="Grafik 8">
              <a:extLst>
                <a:ext uri="{FF2B5EF4-FFF2-40B4-BE49-F238E27FC236}">
                  <a16:creationId xmlns:a16="http://schemas.microsoft.com/office/drawing/2014/main" id="{11865653-9EB4-7943-BEC3-109C510524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29"/>
            <a:stretch/>
          </p:blipFill>
          <p:spPr>
            <a:xfrm>
              <a:off x="5643098" y="2427025"/>
              <a:ext cx="2535297" cy="1645918"/>
            </a:xfrm>
            <a:prstGeom prst="rect">
              <a:avLst/>
            </a:prstGeom>
          </p:spPr>
        </p:pic>
      </p:grpSp>
      <p:sp>
        <p:nvSpPr>
          <p:cNvPr id="3" name="Textfeld 2">
            <a:extLst>
              <a:ext uri="{FF2B5EF4-FFF2-40B4-BE49-F238E27FC236}">
                <a16:creationId xmlns:a16="http://schemas.microsoft.com/office/drawing/2014/main" id="{4111EE61-DDC3-AD64-48E7-126B942E50C1}"/>
              </a:ext>
            </a:extLst>
          </p:cNvPr>
          <p:cNvSpPr txBox="1"/>
          <p:nvPr/>
        </p:nvSpPr>
        <p:spPr>
          <a:xfrm>
            <a:off x="9038735" y="2518738"/>
            <a:ext cx="3096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@gslsuniwue.bsky.social</a:t>
            </a:r>
          </a:p>
        </p:txBody>
      </p:sp>
      <p:pic>
        <p:nvPicPr>
          <p:cNvPr id="5" name="Grafik 4" descr="Ein Bild, das Schmetterling, Nachtfalter und Schmetterlinge, Kreativität enthält.&#10;&#10;KI-generierte Inhalte können fehlerhaft sein.">
            <a:extLst>
              <a:ext uri="{FF2B5EF4-FFF2-40B4-BE49-F238E27FC236}">
                <a16:creationId xmlns:a16="http://schemas.microsoft.com/office/drawing/2014/main" id="{691F4F59-4149-FFCD-2063-9EBDC80D9F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240" y="2348880"/>
            <a:ext cx="811983" cy="71685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E9D40DAA-13C0-FB29-FDD0-E71E1971CE50}"/>
              </a:ext>
            </a:extLst>
          </p:cNvPr>
          <p:cNvSpPr txBox="1"/>
          <p:nvPr/>
        </p:nvSpPr>
        <p:spPr>
          <a:xfrm>
            <a:off x="515836" y="2496420"/>
            <a:ext cx="17637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https://www.graduateschools.uni-wuerzburg.de/life-sciences/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E7F9A10-BC24-4973-5F06-17DD07FC73B0}"/>
              </a:ext>
            </a:extLst>
          </p:cNvPr>
          <p:cNvSpPr txBox="1"/>
          <p:nvPr/>
        </p:nvSpPr>
        <p:spPr>
          <a:xfrm>
            <a:off x="564042" y="4293097"/>
            <a:ext cx="17637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https://www.graduateschools.uni-wuerzburg.de/science-and-technology/</a:t>
            </a:r>
          </a:p>
        </p:txBody>
      </p:sp>
    </p:spTree>
    <p:extLst>
      <p:ext uri="{BB962C8B-B14F-4D97-AF65-F5344CB8AC3E}">
        <p14:creationId xmlns:p14="http://schemas.microsoft.com/office/powerpoint/2010/main" val="3474513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412262" y="437684"/>
            <a:ext cx="11303977" cy="5893502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4" name="Rechteck 4"/>
          <p:cNvSpPr/>
          <p:nvPr/>
        </p:nvSpPr>
        <p:spPr>
          <a:xfrm>
            <a:off x="412262" y="437684"/>
            <a:ext cx="11303978" cy="5913202"/>
          </a:xfrm>
          <a:prstGeom prst="rect">
            <a:avLst/>
          </a:prstGeom>
          <a:ln w="38100">
            <a:solidFill>
              <a:srgbClr val="2B4277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ln w="28575">
                  <a:solidFill>
                    <a:srgbClr val="000000"/>
                  </a:solidFill>
                </a:ln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" name="Rechteck"/>
          <p:cNvSpPr/>
          <p:nvPr/>
        </p:nvSpPr>
        <p:spPr>
          <a:xfrm>
            <a:off x="8851346" y="96248"/>
            <a:ext cx="2744978" cy="266701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/>
            <a:endParaRPr/>
          </a:p>
        </p:txBody>
      </p:sp>
      <p:sp>
        <p:nvSpPr>
          <p:cNvPr id="122" name="Rechteck 3"/>
          <p:cNvSpPr/>
          <p:nvPr/>
        </p:nvSpPr>
        <p:spPr>
          <a:xfrm>
            <a:off x="2922539" y="1127530"/>
            <a:ext cx="7914684" cy="4769575"/>
          </a:xfrm>
          <a:prstGeom prst="rect">
            <a:avLst/>
          </a:prstGeom>
          <a:solidFill>
            <a:srgbClr val="F8D3A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chemeClr val="tx1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807" y="96248"/>
            <a:ext cx="820629" cy="799381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450506" y="523174"/>
            <a:ext cx="5861518" cy="646329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36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Mentoring – </a:t>
            </a:r>
            <a:r>
              <a:rPr kumimoji="0" lang="de-DE" sz="3600" b="0" i="0" u="none" strike="noStrike" cap="none" spc="0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get</a:t>
            </a:r>
            <a:r>
              <a:rPr kumimoji="0" lang="de-DE" sz="36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kumimoji="0" lang="de-DE" sz="3600" b="0" i="0" u="none" strike="noStrike" cap="none" spc="0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inspired</a:t>
            </a:r>
            <a:r>
              <a:rPr kumimoji="0" lang="de-DE" sz="36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!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500314" y="1495181"/>
            <a:ext cx="6759134" cy="4247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350" b="1" dirty="0"/>
              <a:t>If you ask yourself</a:t>
            </a:r>
            <a:br>
              <a:rPr lang="en-US" sz="1350" dirty="0"/>
            </a:br>
            <a:r>
              <a:rPr lang="en-US" sz="1350" dirty="0"/>
              <a:t>.. where your studies might lead you professionally</a:t>
            </a:r>
            <a:br>
              <a:rPr lang="en-US" sz="1350" dirty="0"/>
            </a:br>
            <a:r>
              <a:rPr lang="en-US" sz="1350" dirty="0"/>
              <a:t>.. how to lay the groundwork for career success</a:t>
            </a:r>
          </a:p>
          <a:p>
            <a:br>
              <a:rPr lang="en-US" sz="1350" dirty="0"/>
            </a:br>
            <a:endParaRPr lang="en-US" sz="1350" dirty="0"/>
          </a:p>
          <a:p>
            <a:r>
              <a:rPr lang="en-US" sz="1350" dirty="0"/>
              <a:t>then you are invited to join Mentoring Program!</a:t>
            </a:r>
          </a:p>
          <a:p>
            <a:br>
              <a:rPr lang="de-DE" sz="1350" dirty="0"/>
            </a:br>
            <a:r>
              <a:rPr lang="de-DE" sz="1350" b="1" dirty="0"/>
              <a:t>In a </a:t>
            </a:r>
            <a:r>
              <a:rPr lang="de-DE" sz="1350" b="1" dirty="0" err="1"/>
              <a:t>nutshell</a:t>
            </a:r>
            <a:r>
              <a:rPr lang="de-DE" sz="1350" b="1" dirty="0"/>
              <a:t>: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350" dirty="0">
                <a:solidFill>
                  <a:schemeClr val="tx1"/>
                </a:solidFill>
              </a:rPr>
              <a:t>alumni of the University of Würzburg pass on their practical professional experience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350" dirty="0"/>
              <a:t>geared to students, graduates, and doctoral candidates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350" dirty="0"/>
              <a:t>You have two different options: </a:t>
            </a:r>
          </a:p>
          <a:p>
            <a:pPr marL="1079500" lvl="1" indent="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350" dirty="0"/>
              <a:t> a one-time consultation </a:t>
            </a:r>
          </a:p>
          <a:p>
            <a:pPr marL="1079500" lvl="1" indent="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350" dirty="0"/>
              <a:t> a one-year “relay” program  with a personal mentor </a:t>
            </a:r>
          </a:p>
          <a:p>
            <a:pPr marL="1079500" lvl="1" indent="0">
              <a:buClr>
                <a:schemeClr val="accent1">
                  <a:lumMod val="75000"/>
                </a:schemeClr>
              </a:buClr>
            </a:pPr>
            <a:endParaRPr lang="en-US" sz="1350" dirty="0"/>
          </a:p>
          <a:p>
            <a:pPr marL="1079500" lvl="1" indent="0">
              <a:buClr>
                <a:schemeClr val="accent1">
                  <a:lumMod val="75000"/>
                </a:schemeClr>
              </a:buClr>
            </a:pPr>
            <a:r>
              <a:rPr lang="en-US" sz="1350" dirty="0"/>
              <a:t>..in both cases you will have a specialist mentor at your side who will advise and accompany you - you create the exchange together and individually!</a:t>
            </a:r>
            <a:endParaRPr lang="de-DE" sz="1350" dirty="0"/>
          </a:p>
          <a:p>
            <a:pPr lvl="1" indent="0"/>
            <a:endParaRPr lang="de-DE" sz="1350" b="1" dirty="0"/>
          </a:p>
          <a:p>
            <a:pPr lvl="1" indent="0"/>
            <a:r>
              <a:rPr lang="de-DE" sz="1350" b="1" dirty="0" err="1"/>
              <a:t>Conctact</a:t>
            </a:r>
            <a:r>
              <a:rPr lang="de-DE" sz="1350" b="1" dirty="0"/>
              <a:t> and </a:t>
            </a:r>
            <a:r>
              <a:rPr lang="de-DE" sz="1350" b="1" dirty="0" err="1"/>
              <a:t>registration</a:t>
            </a:r>
            <a:r>
              <a:rPr lang="de-DE" sz="1350" b="1" dirty="0"/>
              <a:t> </a:t>
            </a:r>
            <a:r>
              <a:rPr lang="de-DE" sz="1350" b="1" dirty="0" err="1"/>
              <a:t>possibility</a:t>
            </a:r>
            <a:endParaRPr lang="de-DE" sz="1350" b="1" dirty="0"/>
          </a:p>
          <a:p>
            <a:r>
              <a:rPr lang="en-US" sz="1350" dirty="0">
                <a:hlinkClick r:id="rId4"/>
              </a:rPr>
              <a:t>alumni@uni-wuerzburg.de</a:t>
            </a:r>
            <a:r>
              <a:rPr lang="en-US" sz="1350" dirty="0"/>
              <a:t>, Phone: 0931-31-83150</a:t>
            </a:r>
          </a:p>
          <a:p>
            <a:r>
              <a:rPr lang="de-DE" sz="1350" dirty="0">
                <a:hlinkClick r:id="rId5"/>
              </a:rPr>
              <a:t>https://go.uniwue.de/registrierung</a:t>
            </a:r>
            <a:endParaRPr lang="de-DE" sz="1350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5938" t="22266" r="57552" b="63151"/>
          <a:stretch/>
        </p:blipFill>
        <p:spPr>
          <a:xfrm>
            <a:off x="1039165" y="4296156"/>
            <a:ext cx="1786774" cy="160094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EF542BD-F63F-8C43-0263-7533340C05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436" y="272644"/>
            <a:ext cx="2047888" cy="60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7604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1775520" y="-22156"/>
            <a:ext cx="8178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Graduation</a:t>
            </a:r>
            <a:r>
              <a:rPr lang="de-DE" sz="3200" b="1" dirty="0">
                <a:solidFill>
                  <a:srgbClr val="002060"/>
                </a:solidFill>
              </a:rPr>
              <a:t>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The Study Book -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308812"/>
            <a:ext cx="3744416" cy="51730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feld 7"/>
          <p:cNvSpPr txBox="1"/>
          <p:nvPr/>
        </p:nvSpPr>
        <p:spPr>
          <a:xfrm>
            <a:off x="4699372" y="1916832"/>
            <a:ext cx="7041728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Will </a:t>
            </a:r>
            <a:r>
              <a:rPr lang="de-DE" sz="2400" dirty="0" err="1">
                <a:solidFill>
                  <a:srgbClr val="000000"/>
                </a:solidFill>
              </a:rPr>
              <a:t>be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delivered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as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part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of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the</a:t>
            </a:r>
            <a:r>
              <a:rPr lang="de-DE" sz="2400" dirty="0">
                <a:solidFill>
                  <a:srgbClr val="000000"/>
                </a:solidFill>
              </a:rPr>
              <a:t> “Welcome Pack“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srgbClr val="000000"/>
                </a:solidFill>
              </a:rPr>
              <a:t>Electronic </a:t>
            </a:r>
            <a:r>
              <a:rPr lang="de-DE" sz="2400" dirty="0" err="1">
                <a:solidFill>
                  <a:srgbClr val="000000"/>
                </a:solidFill>
              </a:rPr>
              <a:t>pages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for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the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study</a:t>
            </a:r>
            <a:r>
              <a:rPr lang="de-DE" sz="2400" dirty="0">
                <a:solidFill>
                  <a:srgbClr val="000000"/>
                </a:solidFill>
              </a:rPr>
              <a:t> book </a:t>
            </a:r>
            <a:r>
              <a:rPr lang="de-DE" sz="2400" dirty="0" err="1">
                <a:solidFill>
                  <a:srgbClr val="000000"/>
                </a:solidFill>
              </a:rPr>
              <a:t>are</a:t>
            </a:r>
            <a:r>
              <a:rPr lang="de-DE" sz="2400" dirty="0">
                <a:solidFill>
                  <a:srgbClr val="000000"/>
                </a:solidFill>
              </a:rPr>
              <a:t> </a:t>
            </a:r>
            <a:r>
              <a:rPr lang="de-DE" sz="2400" dirty="0" err="1">
                <a:solidFill>
                  <a:srgbClr val="000000"/>
                </a:solidFill>
              </a:rPr>
              <a:t>available</a:t>
            </a:r>
            <a:r>
              <a:rPr lang="de-DE" sz="2400" dirty="0">
                <a:solidFill>
                  <a:srgbClr val="000000"/>
                </a:solidFill>
              </a:rPr>
              <a:t> on </a:t>
            </a:r>
            <a:r>
              <a:rPr lang="de-DE" sz="2400" dirty="0" err="1">
                <a:solidFill>
                  <a:srgbClr val="000000"/>
                </a:solidFill>
              </a:rPr>
              <a:t>the</a:t>
            </a:r>
            <a:r>
              <a:rPr lang="de-DE" sz="2400" dirty="0">
                <a:solidFill>
                  <a:srgbClr val="000000"/>
                </a:solidFill>
              </a:rPr>
              <a:t> GS Website</a:t>
            </a:r>
          </a:p>
        </p:txBody>
      </p:sp>
      <p:sp>
        <p:nvSpPr>
          <p:cNvPr id="10" name="Rechteck 9"/>
          <p:cNvSpPr/>
          <p:nvPr/>
        </p:nvSpPr>
        <p:spPr>
          <a:xfrm>
            <a:off x="4799856" y="3975447"/>
            <a:ext cx="71963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hlinkClick r:id="rId3"/>
              </a:rPr>
              <a:t>https://www.graduateschools.uni-wuerzburg.de/life-sciences/doctoral-researchers/forms-downloads/</a:t>
            </a:r>
            <a:endParaRPr lang="de-DE" sz="1200" dirty="0"/>
          </a:p>
          <a:p>
            <a:endParaRPr lang="de-DE" sz="12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CCC402B-8722-A217-DF0B-8EA253BD65F8}"/>
              </a:ext>
            </a:extLst>
          </p:cNvPr>
          <p:cNvSpPr txBox="1"/>
          <p:nvPr/>
        </p:nvSpPr>
        <p:spPr>
          <a:xfrm>
            <a:off x="6528048" y="4365104"/>
            <a:ext cx="4536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Open Campus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341189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9508967-B639-63D6-5DF5-730762D26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175" y="0"/>
            <a:ext cx="10377649" cy="6858000"/>
          </a:xfrm>
          <a:prstGeom prst="rect">
            <a:avLst/>
          </a:prstGeom>
        </p:spPr>
      </p:pic>
      <p:sp>
        <p:nvSpPr>
          <p:cNvPr id="7" name="Pfeil nach rechts 6"/>
          <p:cNvSpPr/>
          <p:nvPr/>
        </p:nvSpPr>
        <p:spPr>
          <a:xfrm rot="983393">
            <a:off x="650445" y="5696021"/>
            <a:ext cx="279889" cy="23205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636446" y="450912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 &amp; Downloads at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feil nach rechts 14"/>
          <p:cNvSpPr/>
          <p:nvPr/>
        </p:nvSpPr>
        <p:spPr>
          <a:xfrm rot="20616607" flipH="1">
            <a:off x="5904829" y="3531104"/>
            <a:ext cx="279889" cy="23205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6" name="Pfeil nach rechts 15"/>
          <p:cNvSpPr/>
          <p:nvPr/>
        </p:nvSpPr>
        <p:spPr>
          <a:xfrm rot="20616607" flipH="1">
            <a:off x="4466869" y="3215864"/>
            <a:ext cx="279889" cy="23205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845061" y="5812050"/>
            <a:ext cx="71963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hlinkClick r:id="rId3"/>
              </a:rPr>
              <a:t>https://www.graduateschools.uni-wuerzburg.de/life-sciences/doctoral-researchers/forms-downloads/</a:t>
            </a:r>
            <a:endParaRPr lang="de-DE" sz="1200" dirty="0"/>
          </a:p>
          <a:p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3699364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04A101-1836-9A1C-7591-C51806221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 &amp; Downloads at </a:t>
            </a:r>
            <a:r>
              <a:rPr lang="de-DE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 </a:t>
            </a:r>
            <a:r>
              <a:rPr lang="de-DE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  <a:b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AD47F43-C3F2-1498-C6F4-FDD0BB349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59" y="1700808"/>
            <a:ext cx="9120336" cy="495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1135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191344" y="1382978"/>
            <a:ext cx="9303025" cy="676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defTabSz="895350" fontAlgn="base">
              <a:spcBef>
                <a:spcPct val="0"/>
              </a:spcBef>
              <a:spcAft>
                <a:spcPct val="30000"/>
              </a:spcAft>
              <a:buFont typeface="Wingdings" panose="05000000000000000000" pitchFamily="2" charset="2"/>
              <a:buChar char="ü"/>
              <a:tabLst>
                <a:tab pos="89535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+mj-lt"/>
              </a:rPr>
              <a:t>Annual progress reports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(start-up meeting, annual committee meetings)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  <a:p>
            <a:pPr indent="361950" defTabSz="895350" fontAlgn="base">
              <a:spcBef>
                <a:spcPct val="0"/>
              </a:spcBef>
              <a:spcAft>
                <a:spcPct val="30000"/>
              </a:spcAft>
              <a:buFont typeface="Wingdings" pitchFamily="2" charset="2"/>
              <a:buChar char="ü"/>
              <a:tabLst>
                <a:tab pos="89535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+mj-lt"/>
              </a:rPr>
              <a:t>Research seminars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(lab meeting, literature seminar, research training group) </a:t>
            </a:r>
          </a:p>
          <a:p>
            <a:pPr indent="361950" defTabSz="895350" fontAlgn="base">
              <a:spcBef>
                <a:spcPct val="0"/>
              </a:spcBef>
              <a:spcAft>
                <a:spcPct val="30000"/>
              </a:spcAft>
              <a:buFont typeface="Wingdings" pitchFamily="2" charset="2"/>
              <a:buChar char="ü"/>
              <a:tabLst>
                <a:tab pos="89535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+mj-lt"/>
              </a:rPr>
              <a:t>Annual retreat / Summer School</a:t>
            </a:r>
          </a:p>
          <a:p>
            <a:pPr indent="361950" defTabSz="895350" fontAlgn="base">
              <a:spcBef>
                <a:spcPct val="0"/>
              </a:spcBef>
              <a:spcAft>
                <a:spcPct val="30000"/>
              </a:spcAft>
              <a:buFont typeface="Wingdings" pitchFamily="2" charset="2"/>
              <a:buChar char="ü"/>
              <a:tabLst>
                <a:tab pos="89535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+mj-lt"/>
              </a:rPr>
              <a:t>One elective per term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: Choice from large program of </a:t>
            </a:r>
          </a:p>
          <a:p>
            <a:pPr marL="742950" lvl="2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 Lectures and methods courses</a:t>
            </a:r>
          </a:p>
          <a:p>
            <a:pPr marL="742950" lvl="2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 Transferable skills courses</a:t>
            </a:r>
          </a:p>
          <a:p>
            <a:pPr marL="742950" lvl="2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 Research stays abroad etc.</a:t>
            </a:r>
          </a:p>
          <a:p>
            <a:pPr marL="457200" lvl="2" defTabSz="895350" fontAlgn="base">
              <a:spcBef>
                <a:spcPct val="0"/>
              </a:spcBef>
              <a:spcAft>
                <a:spcPct val="30000"/>
              </a:spcAft>
              <a:tabLst>
                <a:tab pos="895350" algn="l"/>
              </a:tabLst>
            </a:pPr>
            <a:r>
              <a:rPr lang="en-US" sz="2000" b="1" dirty="0">
                <a:solidFill>
                  <a:srgbClr val="1A4F80"/>
                </a:solidFill>
                <a:latin typeface="+mj-lt"/>
              </a:rPr>
              <a:t>Mandatory workshops </a:t>
            </a:r>
            <a:r>
              <a:rPr lang="en-US" sz="2000" dirty="0">
                <a:solidFill>
                  <a:srgbClr val="1A4F80"/>
                </a:solidFill>
                <a:latin typeface="+mj-lt"/>
              </a:rPr>
              <a:t>(normally offered at the </a:t>
            </a:r>
            <a:r>
              <a:rPr lang="en-US" sz="2000" dirty="0">
                <a:solidFill>
                  <a:srgbClr val="1A4F80"/>
                </a:solidFill>
              </a:rPr>
              <a:t>GSLS Welcome Days)</a:t>
            </a:r>
          </a:p>
          <a:p>
            <a:pPr marL="742950" lvl="2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sz="2000" dirty="0">
                <a:solidFill>
                  <a:srgbClr val="1A4F80"/>
                </a:solidFill>
                <a:latin typeface="+mj-lt"/>
              </a:rPr>
              <a:t>Good Scientific Practice (everybody)</a:t>
            </a:r>
          </a:p>
          <a:p>
            <a:pPr marL="742950" lvl="2" indent="-285750" defTabSz="895350" fontAlgn="base">
              <a:spcBef>
                <a:spcPct val="0"/>
              </a:spcBef>
              <a:spcAft>
                <a:spcPct val="30000"/>
              </a:spcAft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en-US" sz="2000" dirty="0">
                <a:solidFill>
                  <a:srgbClr val="1A4F80"/>
                </a:solidFill>
                <a:latin typeface="+mj-lt"/>
              </a:rPr>
              <a:t>Intercultural Communication (for those going for the “Ph.D.” degree)</a:t>
            </a:r>
          </a:p>
          <a:p>
            <a:pPr indent="361950" defTabSz="895350" fontAlgn="base">
              <a:spcBef>
                <a:spcPct val="0"/>
              </a:spcBef>
              <a:spcAft>
                <a:spcPct val="30000"/>
              </a:spcAft>
              <a:buFont typeface="Wingdings" pitchFamily="2" charset="2"/>
              <a:buChar char="ü"/>
              <a:tabLst>
                <a:tab pos="895350" algn="l"/>
              </a:tabLst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Active participation in </a:t>
            </a:r>
            <a:r>
              <a:rPr lang="en-US" sz="2000" b="1" dirty="0">
                <a:solidFill>
                  <a:srgbClr val="000000"/>
                </a:solidFill>
                <a:latin typeface="+mj-lt"/>
              </a:rPr>
              <a:t>at least three international meetings</a:t>
            </a:r>
          </a:p>
          <a:p>
            <a:pPr indent="361950" defTabSz="895350" fontAlgn="base">
              <a:spcBef>
                <a:spcPct val="0"/>
              </a:spcBef>
              <a:spcAft>
                <a:spcPct val="30000"/>
              </a:spcAft>
              <a:buFont typeface="Wingdings" pitchFamily="2" charset="2"/>
              <a:buChar char="ü"/>
              <a:tabLst>
                <a:tab pos="895350" algn="l"/>
              </a:tabLst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At least </a:t>
            </a:r>
            <a:r>
              <a:rPr lang="en-US" sz="2000" b="1" dirty="0">
                <a:solidFill>
                  <a:srgbClr val="000000"/>
                </a:solidFill>
                <a:latin typeface="+mj-lt"/>
              </a:rPr>
              <a:t>one first author publication (GSLS) or co-author publication (GSST)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in international peer reviewed journal (shared first authorship is accepted as well)</a:t>
            </a:r>
            <a:endParaRPr lang="de-DE" sz="2000" dirty="0">
              <a:solidFill>
                <a:srgbClr val="000000"/>
              </a:solidFill>
              <a:latin typeface="+mj-lt"/>
            </a:endParaRPr>
          </a:p>
          <a:p>
            <a:pPr indent="182563" defTabSz="895350" fontAlgn="base">
              <a:spcBef>
                <a:spcPct val="0"/>
              </a:spcBef>
              <a:spcAft>
                <a:spcPct val="10000"/>
              </a:spcAft>
              <a:tabLst>
                <a:tab pos="895350" algn="l"/>
              </a:tabLst>
            </a:pPr>
            <a:endParaRPr lang="de-DE" sz="2400" dirty="0">
              <a:solidFill>
                <a:srgbClr val="000000"/>
              </a:solidFill>
              <a:latin typeface="+mj-lt"/>
            </a:endParaRPr>
          </a:p>
          <a:p>
            <a:pPr defTabSz="895350" fontAlgn="base">
              <a:spcBef>
                <a:spcPct val="0"/>
              </a:spcBef>
              <a:spcAft>
                <a:spcPct val="30000"/>
              </a:spcAft>
              <a:tabLst>
                <a:tab pos="895350" algn="l"/>
              </a:tabLst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 </a:t>
            </a:r>
          </a:p>
          <a:p>
            <a:pPr indent="182563" defTabSz="895350" fontAlgn="base">
              <a:spcBef>
                <a:spcPct val="0"/>
              </a:spcBef>
              <a:spcAft>
                <a:spcPct val="10000"/>
              </a:spcAft>
              <a:tabLst>
                <a:tab pos="895350" algn="l"/>
              </a:tabLst>
            </a:pPr>
            <a:endParaRPr lang="de-DE" sz="2400" dirty="0">
              <a:solidFill>
                <a:srgbClr val="000000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369" y="3034235"/>
            <a:ext cx="2541093" cy="35106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Bogen 1"/>
          <p:cNvSpPr/>
          <p:nvPr/>
        </p:nvSpPr>
        <p:spPr>
          <a:xfrm rot="20998971">
            <a:off x="4392553" y="795031"/>
            <a:ext cx="6120680" cy="6616572"/>
          </a:xfrm>
          <a:prstGeom prst="arc">
            <a:avLst>
              <a:gd name="adj1" fmla="val 16545516"/>
              <a:gd name="adj2" fmla="val 20815672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006600" y="79374"/>
            <a:ext cx="8178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 dirty="0">
                <a:solidFill>
                  <a:srgbClr val="000000"/>
                </a:solidFill>
              </a:rPr>
              <a:t>Graduation </a:t>
            </a:r>
            <a:r>
              <a:rPr lang="de-DE" sz="2400" b="1" dirty="0" err="1">
                <a:solidFill>
                  <a:srgbClr val="000000"/>
                </a:solidFill>
              </a:rPr>
              <a:t>requirements</a:t>
            </a:r>
            <a:endParaRPr lang="de-DE" sz="24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2400" b="1" i="1" dirty="0">
                <a:solidFill>
                  <a:srgbClr val="000000"/>
                </a:solidFill>
              </a:rPr>
              <a:t>- </a:t>
            </a:r>
            <a:r>
              <a:rPr lang="de-DE" sz="2400" b="1" dirty="0" err="1">
                <a:solidFill>
                  <a:srgbClr val="000000"/>
                </a:solidFill>
              </a:rPr>
              <a:t>Overview</a:t>
            </a:r>
            <a:r>
              <a:rPr lang="de-DE" sz="2400" b="1" i="1" dirty="0">
                <a:solidFill>
                  <a:srgbClr val="000000"/>
                </a:solidFill>
              </a:rPr>
              <a:t> -</a:t>
            </a:r>
            <a:endParaRPr lang="en-US" sz="2400" b="1" i="1" dirty="0">
              <a:solidFill>
                <a:srgbClr val="000000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1509472-B31C-ADAF-5EE2-006D2C2D0829}"/>
              </a:ext>
            </a:extLst>
          </p:cNvPr>
          <p:cNvSpPr txBox="1"/>
          <p:nvPr/>
        </p:nvSpPr>
        <p:spPr>
          <a:xfrm>
            <a:off x="9709886" y="902359"/>
            <a:ext cx="26642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j-lt"/>
              </a:rPr>
              <a:t>Open Campus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10961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0EEA21-4F06-09A7-8D8A-E95A4BDDA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168341" y="6453336"/>
            <a:ext cx="2844800" cy="36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25A3F0F-B8D1-4896-ABF0-4C253B940F3D}" type="slidenum">
              <a:rPr lang="de-DE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492006D-BB27-9F3D-3440-2C90AE14B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" y="0"/>
            <a:ext cx="11560142" cy="688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79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DCA1D-62CE-DC45-CA55-CDFCFFE10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7F58ECE-AF59-987F-491C-F4A5B416D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616882"/>
            <a:ext cx="6408712" cy="370901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7613E04-6D38-3633-029A-0CED9AE6393F}"/>
              </a:ext>
            </a:extLst>
          </p:cNvPr>
          <p:cNvSpPr txBox="1"/>
          <p:nvPr/>
        </p:nvSpPr>
        <p:spPr>
          <a:xfrm>
            <a:off x="1385971" y="4271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OpenCampus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study book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C1B2E8B1-C753-D81F-A518-C3EAC68FC36C}"/>
              </a:ext>
            </a:extLst>
          </p:cNvPr>
          <p:cNvSpPr txBox="1"/>
          <p:nvPr/>
        </p:nvSpPr>
        <p:spPr>
          <a:xfrm>
            <a:off x="5766108" y="4813187"/>
            <a:ext cx="604514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Upload annual reports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400" dirty="0" err="1"/>
              <a:t>Automatic</a:t>
            </a:r>
            <a:r>
              <a:rPr lang="de-DE" sz="2400" dirty="0"/>
              <a:t> </a:t>
            </a:r>
            <a:r>
              <a:rPr lang="de-DE" sz="2400" dirty="0" err="1"/>
              <a:t>transfer</a:t>
            </a:r>
            <a:r>
              <a:rPr lang="de-DE" sz="2400" dirty="0"/>
              <a:t> of GS </a:t>
            </a:r>
            <a:r>
              <a:rPr lang="de-DE" sz="2400" dirty="0" err="1"/>
              <a:t>workshop</a:t>
            </a:r>
            <a:r>
              <a:rPr lang="de-DE" sz="2400" dirty="0"/>
              <a:t> </a:t>
            </a:r>
            <a:r>
              <a:rPr lang="de-DE" sz="2400" dirty="0" err="1"/>
              <a:t>certificates</a:t>
            </a:r>
            <a:r>
              <a:rPr lang="de-DE" sz="2400" dirty="0"/>
              <a:t> into your </a:t>
            </a:r>
            <a:r>
              <a:rPr lang="de-DE" sz="2400" dirty="0" err="1"/>
              <a:t>curriculum</a:t>
            </a:r>
            <a:r>
              <a:rPr lang="de-DE" sz="2400" dirty="0"/>
              <a:t> </a:t>
            </a:r>
            <a:r>
              <a:rPr lang="de-DE" sz="2400" dirty="0" err="1"/>
              <a:t>tree</a:t>
            </a:r>
            <a:endParaRPr lang="de-DE" sz="2400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Fill in information on meetings, </a:t>
            </a:r>
            <a:r>
              <a:rPr lang="de-DE" sz="2400" dirty="0" err="1"/>
              <a:t>other</a:t>
            </a:r>
            <a:r>
              <a:rPr lang="de-DE" sz="2400" dirty="0"/>
              <a:t> </a:t>
            </a:r>
            <a:r>
              <a:rPr lang="de-DE" sz="2400" dirty="0" err="1"/>
              <a:t>workshops</a:t>
            </a:r>
            <a:r>
              <a:rPr lang="de-DE" sz="2400" dirty="0"/>
              <a:t>, research </a:t>
            </a:r>
            <a:r>
              <a:rPr lang="de-DE" sz="2400" dirty="0" err="1"/>
              <a:t>stays</a:t>
            </a:r>
            <a:r>
              <a:rPr lang="de-DE" sz="2400" dirty="0"/>
              <a:t> etc.</a:t>
            </a:r>
          </a:p>
        </p:txBody>
      </p:sp>
      <p:sp>
        <p:nvSpPr>
          <p:cNvPr id="6" name="Pfeil nach rechts 14">
            <a:extLst>
              <a:ext uri="{FF2B5EF4-FFF2-40B4-BE49-F238E27FC236}">
                <a16:creationId xmlns:a16="http://schemas.microsoft.com/office/drawing/2014/main" id="{22161969-A465-FE28-4EA8-25D5C00DC458}"/>
              </a:ext>
            </a:extLst>
          </p:cNvPr>
          <p:cNvSpPr/>
          <p:nvPr/>
        </p:nvSpPr>
        <p:spPr>
          <a:xfrm rot="10800000" flipH="1">
            <a:off x="5231904" y="5487896"/>
            <a:ext cx="279889" cy="23205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9383546-FDF1-C3C5-7DCA-03277ED5BFA8}"/>
              </a:ext>
            </a:extLst>
          </p:cNvPr>
          <p:cNvSpPr/>
          <p:nvPr/>
        </p:nvSpPr>
        <p:spPr>
          <a:xfrm>
            <a:off x="3071664" y="3771628"/>
            <a:ext cx="2736304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E43C12C-30AE-13AC-4548-6CB613833173}"/>
              </a:ext>
            </a:extLst>
          </p:cNvPr>
          <p:cNvSpPr/>
          <p:nvPr/>
        </p:nvSpPr>
        <p:spPr>
          <a:xfrm>
            <a:off x="407368" y="2492896"/>
            <a:ext cx="1152128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AD3068A6-8034-A84E-B257-D2F7B2A99E4D}"/>
              </a:ext>
            </a:extLst>
          </p:cNvPr>
          <p:cNvSpPr txBox="1"/>
          <p:nvPr/>
        </p:nvSpPr>
        <p:spPr>
          <a:xfrm>
            <a:off x="1847528" y="908142"/>
            <a:ext cx="4678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https://gsls.cloud.opencampus.net/</a:t>
            </a:r>
          </a:p>
        </p:txBody>
      </p:sp>
    </p:spTree>
    <p:extLst>
      <p:ext uri="{BB962C8B-B14F-4D97-AF65-F5344CB8AC3E}">
        <p14:creationId xmlns:p14="http://schemas.microsoft.com/office/powerpoint/2010/main" val="36186824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99FAFB1-2D41-6C5B-4A98-7498D08FF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340768"/>
            <a:ext cx="10297144" cy="519521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274A397-6810-35FC-2CE3-9193A1FB304D}"/>
              </a:ext>
            </a:extLst>
          </p:cNvPr>
          <p:cNvSpPr txBox="1"/>
          <p:nvPr/>
        </p:nvSpPr>
        <p:spPr>
          <a:xfrm>
            <a:off x="1385971" y="4271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OpenCampus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study book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F6EC219-D8B6-F752-2DFA-2B5C5894FFEC}"/>
              </a:ext>
            </a:extLst>
          </p:cNvPr>
          <p:cNvSpPr txBox="1"/>
          <p:nvPr/>
        </p:nvSpPr>
        <p:spPr>
          <a:xfrm>
            <a:off x="1847528" y="908142"/>
            <a:ext cx="4678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https://gsls.cloud.opencampus.net/</a:t>
            </a:r>
          </a:p>
        </p:txBody>
      </p:sp>
    </p:spTree>
    <p:extLst>
      <p:ext uri="{BB962C8B-B14F-4D97-AF65-F5344CB8AC3E}">
        <p14:creationId xmlns:p14="http://schemas.microsoft.com/office/powerpoint/2010/main" val="37555336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99FAFB1-2D41-6C5B-4A98-7498D08FF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52222"/>
            <a:ext cx="9112718" cy="459763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274A397-6810-35FC-2CE3-9193A1FB304D}"/>
              </a:ext>
            </a:extLst>
          </p:cNvPr>
          <p:cNvSpPr txBox="1"/>
          <p:nvPr/>
        </p:nvSpPr>
        <p:spPr>
          <a:xfrm>
            <a:off x="1385971" y="4271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OpenCampus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study book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F6EC219-D8B6-F752-2DFA-2B5C5894FFEC}"/>
              </a:ext>
            </a:extLst>
          </p:cNvPr>
          <p:cNvSpPr txBox="1"/>
          <p:nvPr/>
        </p:nvSpPr>
        <p:spPr>
          <a:xfrm>
            <a:off x="1847528" y="908142"/>
            <a:ext cx="4678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https://gsls.cloud.opencampus.net/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EA4A785-8AB7-E369-D1E3-1998B0B36C8F}"/>
              </a:ext>
            </a:extLst>
          </p:cNvPr>
          <p:cNvSpPr txBox="1"/>
          <p:nvPr/>
        </p:nvSpPr>
        <p:spPr>
          <a:xfrm>
            <a:off x="9525001" y="1828800"/>
            <a:ext cx="2362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Study book and certificates of participation - uploaded in Open Campus and approved by GS (GS study program requirements).</a:t>
            </a:r>
          </a:p>
          <a:p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AC5ADA4-5F3B-B8AE-2D7E-1209AEF8F968}"/>
              </a:ext>
            </a:extLst>
          </p:cNvPr>
          <p:cNvSpPr txBox="1"/>
          <p:nvPr/>
        </p:nvSpPr>
        <p:spPr>
          <a:xfrm>
            <a:off x="145420" y="6076117"/>
            <a:ext cx="108331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diploma supplement is </a:t>
            </a:r>
            <a:r>
              <a:rPr lang="en-US" b="1" u="sng" dirty="0"/>
              <a:t>created based on your entries</a:t>
            </a:r>
            <a:r>
              <a:rPr lang="en-US" dirty="0"/>
              <a:t>. Please ensure they are entered carefully and in a consistent format.</a:t>
            </a:r>
            <a:endParaRPr lang="de-DE" dirty="0"/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03C6A567-65CB-D008-FDF6-380CD0EA45A3}"/>
              </a:ext>
            </a:extLst>
          </p:cNvPr>
          <p:cNvSpPr/>
          <p:nvPr/>
        </p:nvSpPr>
        <p:spPr>
          <a:xfrm>
            <a:off x="76200" y="6024606"/>
            <a:ext cx="11125200" cy="79068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222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1310086" y="13860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Start-Up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Annual </a:t>
            </a:r>
          </a:p>
          <a:p>
            <a:pPr algn="ctr"/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Thesis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Meetings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086" y="4517248"/>
            <a:ext cx="4337751" cy="2320520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876702"/>
            <a:ext cx="2562093" cy="2033407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191344" y="1412776"/>
            <a:ext cx="11665296" cy="2850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</a:rPr>
              <a:t>Form </a:t>
            </a:r>
            <a:r>
              <a:rPr lang="de-DE" dirty="0" err="1">
                <a:solidFill>
                  <a:srgbClr val="000000"/>
                </a:solidFill>
              </a:rPr>
              <a:t>template</a:t>
            </a:r>
            <a:r>
              <a:rPr lang="de-DE" dirty="0">
                <a:solidFill>
                  <a:srgbClr val="000000"/>
                </a:solidFill>
              </a:rPr>
              <a:t>: Download at GSLS </a:t>
            </a:r>
            <a:r>
              <a:rPr lang="de-DE" dirty="0" err="1">
                <a:solidFill>
                  <a:srgbClr val="000000"/>
                </a:solidFill>
              </a:rPr>
              <a:t>website</a:t>
            </a:r>
            <a:endParaRPr lang="de-DE" dirty="0">
              <a:solidFill>
                <a:srgbClr val="000000"/>
              </a:solidFill>
            </a:endParaRP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</a:rPr>
              <a:t>Meetings </a:t>
            </a:r>
            <a:r>
              <a:rPr lang="de-DE" dirty="0" err="1">
                <a:solidFill>
                  <a:srgbClr val="000000"/>
                </a:solidFill>
              </a:rPr>
              <a:t>of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your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thesis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committee </a:t>
            </a:r>
            <a:r>
              <a:rPr lang="en-GB" b="1" dirty="0">
                <a:solidFill>
                  <a:srgbClr val="000000"/>
                </a:solidFill>
              </a:rPr>
              <a:t>should take place</a:t>
            </a:r>
            <a:r>
              <a:rPr lang="de-DE" b="1" dirty="0">
                <a:solidFill>
                  <a:srgbClr val="000000"/>
                </a:solidFill>
              </a:rPr>
              <a:t> in </a:t>
            </a:r>
            <a:r>
              <a:rPr lang="de-DE" b="1" dirty="0" err="1">
                <a:solidFill>
                  <a:srgbClr val="000000"/>
                </a:solidFill>
              </a:rPr>
              <a:t>person</a:t>
            </a:r>
            <a:endParaRPr lang="de-DE" b="1" dirty="0">
              <a:solidFill>
                <a:srgbClr val="000000"/>
              </a:solidFill>
            </a:endParaRPr>
          </a:p>
          <a:p>
            <a:pPr lvl="1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dirty="0">
                <a:solidFill>
                  <a:srgbClr val="000000"/>
                </a:solidFill>
              </a:rPr>
              <a:t> possible: </a:t>
            </a:r>
            <a:r>
              <a:rPr lang="de-DE" dirty="0" err="1">
                <a:solidFill>
                  <a:srgbClr val="000000"/>
                </a:solidFill>
              </a:rPr>
              <a:t>by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video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conference</a:t>
            </a:r>
            <a:r>
              <a:rPr lang="de-DE" dirty="0">
                <a:solidFill>
                  <a:srgbClr val="000000"/>
                </a:solidFill>
              </a:rPr>
              <a:t>, </a:t>
            </a:r>
            <a:r>
              <a:rPr lang="de-DE" dirty="0" err="1">
                <a:solidFill>
                  <a:srgbClr val="000000"/>
                </a:solidFill>
              </a:rPr>
              <a:t>by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phone</a:t>
            </a:r>
            <a:r>
              <a:rPr lang="de-DE" dirty="0">
                <a:solidFill>
                  <a:srgbClr val="000000"/>
                </a:solidFill>
              </a:rPr>
              <a:t>, </a:t>
            </a:r>
            <a:r>
              <a:rPr lang="de-DE" dirty="0" err="1">
                <a:solidFill>
                  <a:srgbClr val="000000"/>
                </a:solidFill>
              </a:rPr>
              <a:t>during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conferences</a:t>
            </a:r>
            <a:endParaRPr lang="de-DE" dirty="0">
              <a:solidFill>
                <a:srgbClr val="000000"/>
              </a:solidFill>
            </a:endParaRP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rgbClr val="000000"/>
                </a:solidFill>
              </a:rPr>
              <a:t>Ask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your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committee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members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how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they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would</a:t>
            </a:r>
            <a:r>
              <a:rPr lang="de-DE" dirty="0">
                <a:solidFill>
                  <a:srgbClr val="000000"/>
                </a:solidFill>
              </a:rPr>
              <a:t> like </a:t>
            </a:r>
            <a:r>
              <a:rPr lang="de-DE" dirty="0" err="1">
                <a:solidFill>
                  <a:srgbClr val="000000"/>
                </a:solidFill>
              </a:rPr>
              <a:t>to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structure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meeting</a:t>
            </a:r>
            <a:endParaRPr lang="de-DE" dirty="0">
              <a:solidFill>
                <a:srgbClr val="000000"/>
              </a:solidFill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dirty="0">
                <a:solidFill>
                  <a:srgbClr val="000000"/>
                </a:solidFill>
              </a:rPr>
              <a:t>      (e.g. </a:t>
            </a:r>
            <a:r>
              <a:rPr lang="de-DE" dirty="0" err="1">
                <a:solidFill>
                  <a:srgbClr val="000000"/>
                </a:solidFill>
              </a:rPr>
              <a:t>prepare</a:t>
            </a:r>
            <a:r>
              <a:rPr lang="de-DE" dirty="0">
                <a:solidFill>
                  <a:srgbClr val="000000"/>
                </a:solidFill>
              </a:rPr>
              <a:t> a </a:t>
            </a:r>
            <a:r>
              <a:rPr lang="de-DE" dirty="0" err="1">
                <a:solidFill>
                  <a:srgbClr val="000000"/>
                </a:solidFill>
              </a:rPr>
              <a:t>presentation</a:t>
            </a:r>
            <a:r>
              <a:rPr lang="de-DE" dirty="0">
                <a:solidFill>
                  <a:srgbClr val="000000"/>
                </a:solidFill>
              </a:rPr>
              <a:t>/</a:t>
            </a:r>
            <a:r>
              <a:rPr lang="de-DE" dirty="0" err="1">
                <a:solidFill>
                  <a:srgbClr val="000000"/>
                </a:solidFill>
              </a:rPr>
              <a:t>report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for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meeting</a:t>
            </a:r>
            <a:r>
              <a:rPr lang="de-DE" dirty="0">
                <a:solidFill>
                  <a:srgbClr val="000000"/>
                </a:solidFill>
              </a:rPr>
              <a:t> and send </a:t>
            </a:r>
            <a:r>
              <a:rPr lang="de-DE" dirty="0" err="1">
                <a:solidFill>
                  <a:srgbClr val="000000"/>
                </a:solidFill>
              </a:rPr>
              <a:t>it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to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committee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beforehand</a:t>
            </a:r>
            <a:r>
              <a:rPr lang="de-DE" dirty="0">
                <a:solidFill>
                  <a:srgbClr val="000000"/>
                </a:solidFill>
              </a:rPr>
              <a:t>)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rgbClr val="000000"/>
                </a:solidFill>
              </a:rPr>
              <a:t>Establish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your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training</a:t>
            </a:r>
            <a:r>
              <a:rPr lang="de-DE" dirty="0">
                <a:solidFill>
                  <a:srgbClr val="000000"/>
                </a:solidFill>
              </a:rPr>
              <a:t> program </a:t>
            </a:r>
            <a:r>
              <a:rPr lang="de-DE" dirty="0" err="1">
                <a:solidFill>
                  <a:srgbClr val="000000"/>
                </a:solidFill>
              </a:rPr>
              <a:t>with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your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thesis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committee</a:t>
            </a:r>
            <a:endParaRPr lang="de-DE" dirty="0">
              <a:solidFill>
                <a:srgbClr val="000000"/>
              </a:solidFill>
            </a:endParaRP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4</a:t>
            </a:r>
            <a:r>
              <a:rPr lang="de-DE" baseline="30000" dirty="0"/>
              <a:t>th</a:t>
            </a:r>
            <a:r>
              <a:rPr lang="de-DE" dirty="0"/>
              <a:t>/5</a:t>
            </a:r>
            <a:r>
              <a:rPr lang="de-DE" baseline="30000" dirty="0"/>
              <a:t>th</a:t>
            </a:r>
            <a:r>
              <a:rPr lang="de-DE" dirty="0"/>
              <a:t> </a:t>
            </a:r>
            <a:r>
              <a:rPr lang="de-DE" dirty="0" err="1">
                <a:solidFill>
                  <a:srgbClr val="000000"/>
                </a:solidFill>
              </a:rPr>
              <a:t>year</a:t>
            </a:r>
            <a:r>
              <a:rPr lang="de-DE" dirty="0">
                <a:solidFill>
                  <a:srgbClr val="000000"/>
                </a:solidFill>
              </a:rPr>
              <a:t> (“final“) </a:t>
            </a:r>
            <a:r>
              <a:rPr lang="de-DE" dirty="0" err="1">
                <a:solidFill>
                  <a:srgbClr val="000000"/>
                </a:solidFill>
              </a:rPr>
              <a:t>meeting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92615" y="4869160"/>
            <a:ext cx="58033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dirty="0">
                <a:solidFill>
                  <a:srgbClr val="1A4F80"/>
                </a:solidFill>
              </a:rPr>
              <a:t> </a:t>
            </a:r>
            <a:r>
              <a:rPr lang="de-DE" sz="2000" b="1" dirty="0">
                <a:solidFill>
                  <a:srgbClr val="1A4F80"/>
                </a:solidFill>
              </a:rPr>
              <a:t>Take </a:t>
            </a:r>
            <a:r>
              <a:rPr lang="de-DE" sz="2000" b="1" dirty="0" err="1">
                <a:solidFill>
                  <a:srgbClr val="1A4F80"/>
                </a:solidFill>
              </a:rPr>
              <a:t>advantage</a:t>
            </a:r>
            <a:r>
              <a:rPr lang="de-DE" sz="2000" b="1" dirty="0">
                <a:solidFill>
                  <a:srgbClr val="1A4F80"/>
                </a:solidFill>
              </a:rPr>
              <a:t> </a:t>
            </a:r>
            <a:r>
              <a:rPr lang="de-DE" sz="2000" b="1" dirty="0" err="1">
                <a:solidFill>
                  <a:srgbClr val="1A4F80"/>
                </a:solidFill>
              </a:rPr>
              <a:t>of</a:t>
            </a:r>
            <a:r>
              <a:rPr lang="de-DE" sz="2000" b="1" dirty="0">
                <a:solidFill>
                  <a:srgbClr val="1A4F80"/>
                </a:solidFill>
              </a:rPr>
              <a:t> </a:t>
            </a:r>
            <a:r>
              <a:rPr lang="de-DE" sz="2000" b="1" dirty="0" err="1">
                <a:solidFill>
                  <a:srgbClr val="1A4F80"/>
                </a:solidFill>
              </a:rPr>
              <a:t>your</a:t>
            </a:r>
            <a:r>
              <a:rPr lang="de-DE" sz="2000" b="1" dirty="0">
                <a:solidFill>
                  <a:srgbClr val="1A4F80"/>
                </a:solidFill>
              </a:rPr>
              <a:t> </a:t>
            </a:r>
            <a:r>
              <a:rPr lang="de-DE" sz="2000" b="1" dirty="0" err="1">
                <a:solidFill>
                  <a:srgbClr val="1A4F80"/>
                </a:solidFill>
              </a:rPr>
              <a:t>committee</a:t>
            </a:r>
            <a:r>
              <a:rPr lang="de-DE" sz="2000" b="1" dirty="0">
                <a:solidFill>
                  <a:srgbClr val="1A4F80"/>
                </a:solidFill>
              </a:rPr>
              <a:t> </a:t>
            </a:r>
            <a:r>
              <a:rPr lang="de-DE" sz="2000" b="1" dirty="0" err="1">
                <a:solidFill>
                  <a:srgbClr val="1A4F80"/>
                </a:solidFill>
              </a:rPr>
              <a:t>meetings</a:t>
            </a:r>
            <a:r>
              <a:rPr lang="de-DE" sz="2000" b="1" dirty="0">
                <a:solidFill>
                  <a:srgbClr val="1A4F80"/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67426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375921" y="494873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latin typeface="+mj-lt"/>
              </a:rPr>
              <a:t>Outline</a:t>
            </a:r>
          </a:p>
        </p:txBody>
      </p:sp>
      <p:pic>
        <p:nvPicPr>
          <p:cNvPr id="4" name="Picture 2" descr="K:\gsls\Fotos\Brueckner\fertig\rest\menschen_bei_arbeit\_MG_93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K:\gsls\Fortsetzungsantrag_GSLS\BEGUTACHTUNG_GSLS_9.2.2012\Graphiken und zugehörige Daten\Personen und Aktion\DSCF84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K:\gsls\Fotos\Brueckner\fertig\header\biozentrum_98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K:\gsls\Fotos\Brueckner\fertig\rest\menschen_bei_arbeit\_MG_946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K:\gsls\Fotos\Brueckner\fertig\rest\menschen_bei_arbeit\_MG_0494-Ausschnit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631800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3503712" y="1413158"/>
            <a:ext cx="5544616" cy="4321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ym typeface="Wingdings" panose="05000000000000000000" pitchFamily="2" charset="2"/>
              </a:rPr>
              <a:t>Structure</a:t>
            </a:r>
            <a:r>
              <a:rPr lang="de-DE" dirty="0">
                <a:sym typeface="Wingdings" panose="05000000000000000000" pitchFamily="2" charset="2"/>
              </a:rPr>
              <a:t> of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GS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ym typeface="Wingdings" panose="05000000000000000000" pitchFamily="2" charset="2"/>
              </a:rPr>
              <a:t>Regulations</a:t>
            </a:r>
            <a:r>
              <a:rPr lang="de-DE" dirty="0">
                <a:sym typeface="Wingdings" panose="05000000000000000000" pitchFamily="2" charset="2"/>
              </a:rPr>
              <a:t> of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GS</a:t>
            </a:r>
          </a:p>
          <a:p>
            <a:pPr>
              <a:lnSpc>
                <a:spcPct val="120000"/>
              </a:lnSpc>
            </a:pPr>
            <a:r>
              <a:rPr lang="de-DE" sz="1600" dirty="0">
                <a:sym typeface="Wingdings" panose="05000000000000000000" pitchFamily="2" charset="2"/>
              </a:rPr>
              <a:t>     -   Path </a:t>
            </a:r>
            <a:r>
              <a:rPr lang="de-DE" sz="1600" dirty="0" err="1">
                <a:sym typeface="Wingdings" panose="05000000000000000000" pitchFamily="2" charset="2"/>
              </a:rPr>
              <a:t>to</a:t>
            </a:r>
            <a:r>
              <a:rPr lang="de-DE" sz="1600" dirty="0">
                <a:sym typeface="Wingdings" panose="05000000000000000000" pitchFamily="2" charset="2"/>
              </a:rPr>
              <a:t> </a:t>
            </a:r>
            <a:r>
              <a:rPr lang="de-DE" sz="1600" dirty="0" err="1">
                <a:sym typeface="Wingdings" panose="05000000000000000000" pitchFamily="2" charset="2"/>
              </a:rPr>
              <a:t>graduation</a:t>
            </a:r>
            <a:endParaRPr lang="de-DE" sz="1600" dirty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ym typeface="Wingdings" panose="05000000000000000000" pitchFamily="2" charset="2"/>
              </a:rPr>
              <a:t>     -   Admission vs. </a:t>
            </a:r>
            <a:r>
              <a:rPr lang="de-DE" sz="1600" dirty="0" err="1">
                <a:sym typeface="Wingdings" panose="05000000000000000000" pitchFamily="2" charset="2"/>
              </a:rPr>
              <a:t>enrollment</a:t>
            </a:r>
            <a:endParaRPr lang="de-DE" sz="1600" dirty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ym typeface="Wingdings" panose="05000000000000000000" pitchFamily="2" charset="2"/>
              </a:rPr>
              <a:t>     -   Thesis </a:t>
            </a:r>
            <a:r>
              <a:rPr lang="de-DE" sz="1600" dirty="0" err="1">
                <a:sym typeface="Wingdings" panose="05000000000000000000" pitchFamily="2" charset="2"/>
              </a:rPr>
              <a:t>committee</a:t>
            </a:r>
            <a:endParaRPr lang="de-DE" sz="1600" dirty="0"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600" dirty="0">
                <a:sym typeface="Wingdings" panose="05000000000000000000" pitchFamily="2" charset="2"/>
              </a:rPr>
              <a:t>     -   Idea </a:t>
            </a:r>
            <a:r>
              <a:rPr lang="de-DE" sz="1600" dirty="0" err="1">
                <a:sym typeface="Wingdings" panose="05000000000000000000" pitchFamily="2" charset="2"/>
              </a:rPr>
              <a:t>behind</a:t>
            </a:r>
            <a:r>
              <a:rPr lang="de-DE" sz="1600" dirty="0">
                <a:sym typeface="Wingdings" panose="05000000000000000000" pitchFamily="2" charset="2"/>
              </a:rPr>
              <a:t> </a:t>
            </a:r>
            <a:r>
              <a:rPr lang="de-DE" sz="1600" dirty="0" err="1">
                <a:sym typeface="Wingdings" panose="05000000000000000000" pitchFamily="2" charset="2"/>
              </a:rPr>
              <a:t>the</a:t>
            </a:r>
            <a:r>
              <a:rPr lang="de-DE" sz="1600" dirty="0">
                <a:sym typeface="Wingdings" panose="05000000000000000000" pitchFamily="2" charset="2"/>
              </a:rPr>
              <a:t> GS </a:t>
            </a:r>
            <a:r>
              <a:rPr lang="de-DE" sz="1600" dirty="0" err="1">
                <a:sym typeface="Wingdings" panose="05000000000000000000" pitchFamily="2" charset="2"/>
              </a:rPr>
              <a:t>training</a:t>
            </a:r>
            <a:r>
              <a:rPr lang="de-DE" sz="1600" dirty="0">
                <a:sym typeface="Wingdings" panose="05000000000000000000" pitchFamily="2" charset="2"/>
              </a:rPr>
              <a:t> program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Graduation </a:t>
            </a:r>
            <a:r>
              <a:rPr lang="de-DE" dirty="0" err="1">
                <a:sym typeface="Wingdings" panose="05000000000000000000" pitchFamily="2" charset="2"/>
              </a:rPr>
              <a:t>requirements</a:t>
            </a:r>
            <a:r>
              <a:rPr lang="de-DE" dirty="0">
                <a:sym typeface="Wingdings" panose="05000000000000000000" pitchFamily="2" charset="2"/>
              </a:rPr>
              <a:t> – </a:t>
            </a:r>
            <a:r>
              <a:rPr lang="de-DE" dirty="0" err="1">
                <a:sym typeface="Wingdings" panose="05000000000000000000" pitchFamily="2" charset="2"/>
              </a:rPr>
              <a:t>the</a:t>
            </a:r>
            <a:r>
              <a:rPr lang="de-DE" dirty="0">
                <a:sym typeface="Wingdings" panose="05000000000000000000" pitchFamily="2" charset="2"/>
              </a:rPr>
              <a:t> GS </a:t>
            </a:r>
            <a:r>
              <a:rPr lang="de-DE" dirty="0" err="1">
                <a:sym typeface="Wingdings" panose="05000000000000000000" pitchFamily="2" charset="2"/>
              </a:rPr>
              <a:t>study</a:t>
            </a:r>
            <a:r>
              <a:rPr lang="de-DE" dirty="0">
                <a:sym typeface="Wingdings" panose="05000000000000000000" pitchFamily="2" charset="2"/>
              </a:rPr>
              <a:t> book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ym typeface="Wingdings" panose="05000000000000000000" pitchFamily="2" charset="2"/>
              </a:rPr>
              <a:t>Conflict</a:t>
            </a:r>
            <a:r>
              <a:rPr lang="de-DE" dirty="0">
                <a:sym typeface="Wingdings" panose="05000000000000000000" pitchFamily="2" charset="2"/>
              </a:rPr>
              <a:t> management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Scientific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transferable skills </a:t>
            </a:r>
            <a:r>
              <a:rPr lang="de-DE" dirty="0" err="1">
                <a:sym typeface="Wingdings" panose="05000000000000000000" pitchFamily="2" charset="2"/>
              </a:rPr>
              <a:t>courses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ym typeface="Wingdings" panose="05000000000000000000" pitchFamily="2" charset="2"/>
              </a:rPr>
              <a:t>Activities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events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37859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91344" y="1196752"/>
            <a:ext cx="8229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dirty="0"/>
              <a:t>Crucial opportunity for </a:t>
            </a:r>
            <a:r>
              <a:rPr b="1" dirty="0"/>
              <a:t>guidance &amp; feedback from your mentor team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dirty="0"/>
              <a:t>Aim: Maximize thesis success through open discussion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dirty="0"/>
              <a:t>Share detailed insights into achievements and plans in advance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EA331DC-0778-373F-B5E0-2AFC82C5198A}"/>
              </a:ext>
            </a:extLst>
          </p:cNvPr>
          <p:cNvSpPr txBox="1"/>
          <p:nvPr/>
        </p:nvSpPr>
        <p:spPr>
          <a:xfrm>
            <a:off x="191344" y="2551837"/>
            <a:ext cx="112332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b="1" dirty="0"/>
              <a:t>Provide your progress and successes to the mentor team before the meeting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Accepted formats: the official report form including a separate report, or a PowerPoint presentation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Upload the final version as a single PDF file to accompany your report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182905" y="4077072"/>
            <a:ext cx="8229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dirty="0"/>
              <a:t>Prioritize in-person meetings for meaningful exchange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dirty="0"/>
              <a:t>Online meetings: acceptable, but less effective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dirty="0"/>
              <a:t>Ensure full committee participation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dirty="0"/>
              <a:t>Arrange supplementary meetings for any absentees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65C7C8D-7401-9FDC-B320-4D622AFDCF58}"/>
              </a:ext>
            </a:extLst>
          </p:cNvPr>
          <p:cNvSpPr txBox="1"/>
          <p:nvPr/>
        </p:nvSpPr>
        <p:spPr>
          <a:xfrm>
            <a:off x="1310086" y="13860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Start-Up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Annual </a:t>
            </a:r>
          </a:p>
          <a:p>
            <a:pPr algn="ctr"/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Thesis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Meetings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747F6C9-75B5-564D-9BF3-20C2088F1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4398875"/>
            <a:ext cx="4337751" cy="232052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845DDDE-637C-DD6A-2205-32F5B04C0B29}"/>
              </a:ext>
            </a:extLst>
          </p:cNvPr>
          <p:cNvSpPr txBox="1"/>
          <p:nvPr/>
        </p:nvSpPr>
        <p:spPr>
          <a:xfrm>
            <a:off x="292615" y="5598288"/>
            <a:ext cx="58033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dirty="0">
                <a:solidFill>
                  <a:srgbClr val="1A4F80"/>
                </a:solidFill>
              </a:rPr>
              <a:t> </a:t>
            </a:r>
            <a:r>
              <a:rPr lang="de-DE" sz="2000" b="1" dirty="0">
                <a:solidFill>
                  <a:srgbClr val="1A4F80"/>
                </a:solidFill>
              </a:rPr>
              <a:t>Take </a:t>
            </a:r>
            <a:r>
              <a:rPr lang="de-DE" sz="2000" b="1" dirty="0" err="1">
                <a:solidFill>
                  <a:srgbClr val="1A4F80"/>
                </a:solidFill>
              </a:rPr>
              <a:t>advantage</a:t>
            </a:r>
            <a:r>
              <a:rPr lang="de-DE" sz="2000" b="1" dirty="0">
                <a:solidFill>
                  <a:srgbClr val="1A4F80"/>
                </a:solidFill>
              </a:rPr>
              <a:t> </a:t>
            </a:r>
            <a:r>
              <a:rPr lang="de-DE" sz="2000" b="1" dirty="0" err="1">
                <a:solidFill>
                  <a:srgbClr val="1A4F80"/>
                </a:solidFill>
              </a:rPr>
              <a:t>of</a:t>
            </a:r>
            <a:r>
              <a:rPr lang="de-DE" sz="2000" b="1" dirty="0">
                <a:solidFill>
                  <a:srgbClr val="1A4F80"/>
                </a:solidFill>
              </a:rPr>
              <a:t> </a:t>
            </a:r>
            <a:r>
              <a:rPr lang="de-DE" sz="2000" b="1" dirty="0" err="1">
                <a:solidFill>
                  <a:srgbClr val="1A4F80"/>
                </a:solidFill>
              </a:rPr>
              <a:t>your</a:t>
            </a:r>
            <a:r>
              <a:rPr lang="de-DE" sz="2000" b="1" dirty="0">
                <a:solidFill>
                  <a:srgbClr val="1A4F80"/>
                </a:solidFill>
              </a:rPr>
              <a:t> </a:t>
            </a:r>
            <a:r>
              <a:rPr lang="de-DE" sz="2000" b="1" dirty="0" err="1">
                <a:solidFill>
                  <a:srgbClr val="1A4F80"/>
                </a:solidFill>
              </a:rPr>
              <a:t>committee</a:t>
            </a:r>
            <a:r>
              <a:rPr lang="de-DE" sz="2000" b="1" dirty="0">
                <a:solidFill>
                  <a:srgbClr val="1A4F80"/>
                </a:solidFill>
              </a:rPr>
              <a:t> </a:t>
            </a:r>
            <a:r>
              <a:rPr lang="de-DE" sz="2000" b="1" dirty="0" err="1">
                <a:solidFill>
                  <a:srgbClr val="1A4F80"/>
                </a:solidFill>
              </a:rPr>
              <a:t>meetings</a:t>
            </a:r>
            <a:r>
              <a:rPr lang="de-DE" sz="2000" b="1" dirty="0">
                <a:solidFill>
                  <a:srgbClr val="1A4F80"/>
                </a:solidFill>
              </a:rPr>
              <a:t>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84D84D-4A5B-C88B-D339-60E0BB316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Start-Up and Annual </a:t>
            </a:r>
            <a:b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Thesis Committee Meetings </a:t>
            </a:r>
            <a:br>
              <a:rPr lang="de-DE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BD6E8D3-36C7-64B6-AB80-7C912228574D}"/>
              </a:ext>
            </a:extLst>
          </p:cNvPr>
          <p:cNvSpPr txBox="1"/>
          <p:nvPr/>
        </p:nvSpPr>
        <p:spPr>
          <a:xfrm>
            <a:off x="335360" y="1340768"/>
            <a:ext cx="10513168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/>
              <a:t>✅ Summary Checklist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Write your report carefully before the meeting.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Share your materials with all mentors in advance.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You’re welcome to include a presentation or other supporting materials (optional).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We encourage in-person meetings whenever possible.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Make sure to fill out every required field on the form.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Complete the form together with your committee during the meeting.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Submit the fully completed and signed report afterwards.</a:t>
            </a:r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If you need more time, request an extension via the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	GS Main Menu</a:t>
            </a:r>
            <a:r>
              <a:rPr lang="en-US" sz="2800" dirty="0"/>
              <a:t>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5E557C4-0572-B8BA-D4E9-89410D353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4506004"/>
            <a:ext cx="4337751" cy="232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5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3CAE4-8DC3-C943-745D-FA39110EE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824FBB96-8A8A-9CE3-28B0-49F732C15987}"/>
              </a:ext>
            </a:extLst>
          </p:cNvPr>
          <p:cNvSpPr txBox="1"/>
          <p:nvPr/>
        </p:nvSpPr>
        <p:spPr>
          <a:xfrm>
            <a:off x="1310086" y="13860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Start-Up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Annual </a:t>
            </a:r>
          </a:p>
          <a:p>
            <a:pPr algn="ctr"/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Thesis </a:t>
            </a:r>
            <a:r>
              <a:rPr lang="de-DE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Meetings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37120E1-48F9-51B4-EFE8-81F0454F7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4491116"/>
            <a:ext cx="4337751" cy="232052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982D8C6-B863-0048-62F5-8D2469C78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876702"/>
            <a:ext cx="2562093" cy="203340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01034A6-6DEC-E275-52D8-A4998E51C3B6}"/>
              </a:ext>
            </a:extLst>
          </p:cNvPr>
          <p:cNvSpPr txBox="1"/>
          <p:nvPr/>
        </p:nvSpPr>
        <p:spPr>
          <a:xfrm>
            <a:off x="191344" y="1412776"/>
            <a:ext cx="11665296" cy="2850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</a:rPr>
              <a:t>Form </a:t>
            </a:r>
            <a:r>
              <a:rPr lang="de-DE" dirty="0" err="1">
                <a:solidFill>
                  <a:srgbClr val="000000"/>
                </a:solidFill>
              </a:rPr>
              <a:t>template</a:t>
            </a:r>
            <a:r>
              <a:rPr lang="de-DE" dirty="0">
                <a:solidFill>
                  <a:srgbClr val="000000"/>
                </a:solidFill>
              </a:rPr>
              <a:t>: Download at GS </a:t>
            </a:r>
            <a:r>
              <a:rPr lang="de-DE" dirty="0" err="1">
                <a:solidFill>
                  <a:srgbClr val="000000"/>
                </a:solidFill>
              </a:rPr>
              <a:t>website</a:t>
            </a:r>
            <a:endParaRPr lang="de-DE" dirty="0">
              <a:solidFill>
                <a:srgbClr val="000000"/>
              </a:solidFill>
            </a:endParaRP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</a:rPr>
              <a:t>Meetings </a:t>
            </a:r>
            <a:r>
              <a:rPr lang="de-DE" dirty="0" err="1">
                <a:solidFill>
                  <a:srgbClr val="000000"/>
                </a:solidFill>
              </a:rPr>
              <a:t>of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your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thesis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committee </a:t>
            </a:r>
            <a:r>
              <a:rPr lang="en-GB" b="1" dirty="0">
                <a:solidFill>
                  <a:srgbClr val="000000"/>
                </a:solidFill>
              </a:rPr>
              <a:t>should take place</a:t>
            </a:r>
            <a:r>
              <a:rPr lang="de-DE" b="1" dirty="0">
                <a:solidFill>
                  <a:srgbClr val="000000"/>
                </a:solidFill>
              </a:rPr>
              <a:t> in </a:t>
            </a:r>
            <a:r>
              <a:rPr lang="de-DE" b="1" dirty="0" err="1">
                <a:solidFill>
                  <a:srgbClr val="000000"/>
                </a:solidFill>
              </a:rPr>
              <a:t>person</a:t>
            </a:r>
            <a:endParaRPr lang="de-DE" b="1" dirty="0">
              <a:solidFill>
                <a:srgbClr val="000000"/>
              </a:solidFill>
            </a:endParaRPr>
          </a:p>
          <a:p>
            <a:pPr lvl="1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dirty="0">
                <a:solidFill>
                  <a:srgbClr val="000000"/>
                </a:solidFill>
              </a:rPr>
              <a:t> possible: </a:t>
            </a:r>
            <a:r>
              <a:rPr lang="de-DE" dirty="0" err="1">
                <a:solidFill>
                  <a:srgbClr val="000000"/>
                </a:solidFill>
              </a:rPr>
              <a:t>by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video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conference</a:t>
            </a:r>
            <a:r>
              <a:rPr lang="de-DE" dirty="0">
                <a:solidFill>
                  <a:srgbClr val="000000"/>
                </a:solidFill>
              </a:rPr>
              <a:t>, </a:t>
            </a:r>
            <a:r>
              <a:rPr lang="de-DE" dirty="0" err="1">
                <a:solidFill>
                  <a:srgbClr val="000000"/>
                </a:solidFill>
              </a:rPr>
              <a:t>by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phone</a:t>
            </a:r>
            <a:r>
              <a:rPr lang="de-DE" dirty="0">
                <a:solidFill>
                  <a:srgbClr val="000000"/>
                </a:solidFill>
              </a:rPr>
              <a:t>, </a:t>
            </a:r>
            <a:r>
              <a:rPr lang="de-DE" dirty="0" err="1">
                <a:solidFill>
                  <a:srgbClr val="000000"/>
                </a:solidFill>
              </a:rPr>
              <a:t>during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conferences</a:t>
            </a:r>
            <a:endParaRPr lang="de-DE" dirty="0">
              <a:solidFill>
                <a:srgbClr val="000000"/>
              </a:solidFill>
            </a:endParaRP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rgbClr val="000000"/>
                </a:solidFill>
              </a:rPr>
              <a:t>Ask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your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committee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members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how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they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would</a:t>
            </a:r>
            <a:r>
              <a:rPr lang="de-DE" dirty="0">
                <a:solidFill>
                  <a:srgbClr val="000000"/>
                </a:solidFill>
              </a:rPr>
              <a:t> like </a:t>
            </a:r>
            <a:r>
              <a:rPr lang="de-DE" dirty="0" err="1">
                <a:solidFill>
                  <a:srgbClr val="000000"/>
                </a:solidFill>
              </a:rPr>
              <a:t>to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structure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meeting</a:t>
            </a:r>
            <a:endParaRPr lang="de-DE" dirty="0">
              <a:solidFill>
                <a:srgbClr val="000000"/>
              </a:solidFill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dirty="0">
                <a:solidFill>
                  <a:srgbClr val="000000"/>
                </a:solidFill>
              </a:rPr>
              <a:t>      (e.g. </a:t>
            </a:r>
            <a:r>
              <a:rPr lang="de-DE" dirty="0" err="1">
                <a:solidFill>
                  <a:srgbClr val="000000"/>
                </a:solidFill>
              </a:rPr>
              <a:t>prepare</a:t>
            </a:r>
            <a:r>
              <a:rPr lang="de-DE" dirty="0">
                <a:solidFill>
                  <a:srgbClr val="000000"/>
                </a:solidFill>
              </a:rPr>
              <a:t> a </a:t>
            </a:r>
            <a:r>
              <a:rPr lang="de-DE" dirty="0" err="1">
                <a:solidFill>
                  <a:srgbClr val="000000"/>
                </a:solidFill>
              </a:rPr>
              <a:t>presentation</a:t>
            </a:r>
            <a:r>
              <a:rPr lang="de-DE" dirty="0">
                <a:solidFill>
                  <a:srgbClr val="000000"/>
                </a:solidFill>
              </a:rPr>
              <a:t>/</a:t>
            </a:r>
            <a:r>
              <a:rPr lang="de-DE" dirty="0" err="1">
                <a:solidFill>
                  <a:srgbClr val="000000"/>
                </a:solidFill>
              </a:rPr>
              <a:t>report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for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meeting</a:t>
            </a:r>
            <a:r>
              <a:rPr lang="de-DE" dirty="0">
                <a:solidFill>
                  <a:srgbClr val="000000"/>
                </a:solidFill>
              </a:rPr>
              <a:t> and send </a:t>
            </a:r>
            <a:r>
              <a:rPr lang="de-DE" dirty="0" err="1">
                <a:solidFill>
                  <a:srgbClr val="000000"/>
                </a:solidFill>
              </a:rPr>
              <a:t>it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to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committee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beforehand</a:t>
            </a:r>
            <a:r>
              <a:rPr lang="de-DE" dirty="0">
                <a:solidFill>
                  <a:srgbClr val="000000"/>
                </a:solidFill>
              </a:rPr>
              <a:t>)</a:t>
            </a: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rgbClr val="000000"/>
                </a:solidFill>
              </a:rPr>
              <a:t>Establish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your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training</a:t>
            </a:r>
            <a:r>
              <a:rPr lang="de-DE" dirty="0">
                <a:solidFill>
                  <a:srgbClr val="000000"/>
                </a:solidFill>
              </a:rPr>
              <a:t> program </a:t>
            </a:r>
            <a:r>
              <a:rPr lang="de-DE" dirty="0" err="1">
                <a:solidFill>
                  <a:srgbClr val="000000"/>
                </a:solidFill>
              </a:rPr>
              <a:t>with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your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thesis</a:t>
            </a:r>
            <a:r>
              <a:rPr lang="de-DE" dirty="0">
                <a:solidFill>
                  <a:srgbClr val="000000"/>
                </a:solidFill>
              </a:rPr>
              <a:t> </a:t>
            </a:r>
            <a:r>
              <a:rPr lang="de-DE" dirty="0" err="1">
                <a:solidFill>
                  <a:srgbClr val="000000"/>
                </a:solidFill>
              </a:rPr>
              <a:t>committee</a:t>
            </a:r>
            <a:endParaRPr lang="de-DE" dirty="0">
              <a:solidFill>
                <a:srgbClr val="000000"/>
              </a:solidFill>
            </a:endParaRPr>
          </a:p>
          <a:p>
            <a:pPr marL="342900" indent="-3429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4</a:t>
            </a:r>
            <a:r>
              <a:rPr lang="de-DE" baseline="30000" dirty="0"/>
              <a:t>th</a:t>
            </a:r>
            <a:r>
              <a:rPr lang="de-DE" dirty="0"/>
              <a:t>/5</a:t>
            </a:r>
            <a:r>
              <a:rPr lang="de-DE" baseline="30000" dirty="0"/>
              <a:t>th</a:t>
            </a:r>
            <a:r>
              <a:rPr lang="de-DE" dirty="0"/>
              <a:t> </a:t>
            </a:r>
            <a:r>
              <a:rPr lang="de-DE" dirty="0" err="1">
                <a:solidFill>
                  <a:srgbClr val="000000"/>
                </a:solidFill>
              </a:rPr>
              <a:t>year</a:t>
            </a:r>
            <a:r>
              <a:rPr lang="de-DE" dirty="0">
                <a:solidFill>
                  <a:srgbClr val="000000"/>
                </a:solidFill>
              </a:rPr>
              <a:t> (“final“) </a:t>
            </a:r>
            <a:r>
              <a:rPr lang="de-DE" dirty="0" err="1">
                <a:solidFill>
                  <a:srgbClr val="000000"/>
                </a:solidFill>
              </a:rPr>
              <a:t>meeting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B7B4B86-1C8F-C4DC-268E-BFF4B14F3D80}"/>
              </a:ext>
            </a:extLst>
          </p:cNvPr>
          <p:cNvSpPr txBox="1"/>
          <p:nvPr/>
        </p:nvSpPr>
        <p:spPr>
          <a:xfrm>
            <a:off x="47328" y="4491116"/>
            <a:ext cx="7200800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sz="1800" dirty="0" err="1">
                <a:solidFill>
                  <a:srgbClr val="FF0000"/>
                </a:solidFill>
                <a:latin typeface="+mj-lt"/>
              </a:rPr>
              <a:t>Sign</a:t>
            </a:r>
            <a:r>
              <a:rPr lang="de-DE" sz="1800" dirty="0">
                <a:solidFill>
                  <a:srgbClr val="FF0000"/>
                </a:solidFill>
                <a:latin typeface="+mj-lt"/>
              </a:rPr>
              <a:t> and </a:t>
            </a:r>
            <a:r>
              <a:rPr lang="de-DE" sz="1800" dirty="0" err="1">
                <a:solidFill>
                  <a:srgbClr val="FF0000"/>
                </a:solidFill>
                <a:latin typeface="+mj-lt"/>
              </a:rPr>
              <a:t>upload</a:t>
            </a:r>
            <a:r>
              <a:rPr lang="de-DE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de-DE" sz="1800" dirty="0" err="1">
                <a:solidFill>
                  <a:srgbClr val="FF0000"/>
                </a:solidFill>
                <a:latin typeface="+mj-lt"/>
              </a:rPr>
              <a:t>your</a:t>
            </a:r>
            <a:r>
              <a:rPr lang="de-DE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de-DE" sz="1800" dirty="0" err="1">
                <a:solidFill>
                  <a:srgbClr val="FF0000"/>
                </a:solidFill>
                <a:latin typeface="+mj-lt"/>
              </a:rPr>
              <a:t>reports</a:t>
            </a:r>
            <a:r>
              <a:rPr lang="de-DE" sz="1800" dirty="0">
                <a:solidFill>
                  <a:srgbClr val="FF0000"/>
                </a:solidFill>
                <a:latin typeface="+mj-lt"/>
              </a:rPr>
              <a:t> in </a:t>
            </a:r>
            <a:r>
              <a:rPr lang="de-DE" sz="1800" dirty="0" err="1">
                <a:solidFill>
                  <a:srgbClr val="FF0000"/>
                </a:solidFill>
                <a:latin typeface="+mj-lt"/>
              </a:rPr>
              <a:t>OpenCampus</a:t>
            </a:r>
            <a:r>
              <a:rPr lang="de-DE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de-DE" sz="1800" dirty="0" err="1">
                <a:solidFill>
                  <a:srgbClr val="FF0000"/>
                </a:solidFill>
                <a:latin typeface="+mj-lt"/>
              </a:rPr>
              <a:t>under</a:t>
            </a:r>
            <a:r>
              <a:rPr lang="de-DE" sz="1800" dirty="0">
                <a:solidFill>
                  <a:srgbClr val="FF0000"/>
                </a:solidFill>
                <a:latin typeface="+mj-lt"/>
              </a:rPr>
              <a:t> „My Reports“ in </a:t>
            </a:r>
            <a:r>
              <a:rPr lang="de-DE" sz="1800" dirty="0" err="1">
                <a:solidFill>
                  <a:srgbClr val="FF0000"/>
                </a:solidFill>
                <a:latin typeface="+mj-lt"/>
              </a:rPr>
              <a:t>the</a:t>
            </a:r>
            <a:r>
              <a:rPr lang="de-DE" sz="1800" dirty="0">
                <a:solidFill>
                  <a:srgbClr val="FF0000"/>
                </a:solidFill>
                <a:latin typeface="+mj-lt"/>
              </a:rPr>
              <a:t> GS Main Menu</a:t>
            </a:r>
          </a:p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de-DE" dirty="0">
                <a:solidFill>
                  <a:srgbClr val="FF0000"/>
                </a:solidFill>
                <a:latin typeface="+mj-lt"/>
              </a:rPr>
              <a:t>Start-up </a:t>
            </a:r>
            <a:r>
              <a:rPr lang="de-DE" dirty="0" err="1">
                <a:solidFill>
                  <a:srgbClr val="FF0000"/>
                </a:solidFill>
                <a:latin typeface="+mj-lt"/>
              </a:rPr>
              <a:t>meeting</a:t>
            </a:r>
            <a:r>
              <a:rPr lang="de-DE" dirty="0">
                <a:solidFill>
                  <a:srgbClr val="FF0000"/>
                </a:solidFill>
                <a:latin typeface="+mj-lt"/>
              </a:rPr>
              <a:t> </a:t>
            </a:r>
            <a:r>
              <a:rPr lang="de-DE" dirty="0" err="1">
                <a:solidFill>
                  <a:srgbClr val="FF0000"/>
                </a:solidFill>
                <a:latin typeface="+mj-lt"/>
              </a:rPr>
              <a:t>latest</a:t>
            </a:r>
            <a:r>
              <a:rPr lang="de-DE" dirty="0">
                <a:solidFill>
                  <a:srgbClr val="FF0000"/>
                </a:solidFill>
                <a:latin typeface="+mj-lt"/>
              </a:rPr>
              <a:t> 3 </a:t>
            </a:r>
            <a:r>
              <a:rPr lang="de-DE" dirty="0" err="1">
                <a:solidFill>
                  <a:srgbClr val="FF0000"/>
                </a:solidFill>
                <a:latin typeface="+mj-lt"/>
              </a:rPr>
              <a:t>months</a:t>
            </a:r>
            <a:r>
              <a:rPr lang="de-DE" dirty="0">
                <a:solidFill>
                  <a:srgbClr val="FF0000"/>
                </a:solidFill>
                <a:latin typeface="+mj-lt"/>
              </a:rPr>
              <a:t> after </a:t>
            </a:r>
            <a:r>
              <a:rPr lang="de-DE" dirty="0" err="1">
                <a:solidFill>
                  <a:srgbClr val="FF0000"/>
                </a:solidFill>
                <a:latin typeface="+mj-lt"/>
              </a:rPr>
              <a:t>admission</a:t>
            </a:r>
            <a:r>
              <a:rPr lang="de-DE" dirty="0">
                <a:solidFill>
                  <a:srgbClr val="FF0000"/>
                </a:solidFill>
                <a:latin typeface="+mj-lt"/>
              </a:rPr>
              <a:t>   </a:t>
            </a:r>
            <a:endParaRPr lang="en-GB" sz="1800" dirty="0">
              <a:solidFill>
                <a:srgbClr val="FF0000"/>
              </a:solidFill>
              <a:latin typeface="+mj-lt"/>
            </a:endParaRPr>
          </a:p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1A4F80"/>
                </a:solidFill>
                <a:latin typeface="+mj-lt"/>
              </a:rPr>
              <a:t>Annual meetings with committee are required for each year of your active research</a:t>
            </a:r>
          </a:p>
          <a:p>
            <a:pPr marL="342900" indent="-342900" fontAlgn="base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1A4F80"/>
                </a:solidFill>
                <a:latin typeface="+mj-lt"/>
              </a:rPr>
              <a:t>Don´t ignore reminder emails from the GS. Get in touch with us if there are problems</a:t>
            </a:r>
          </a:p>
        </p:txBody>
      </p:sp>
    </p:spTree>
    <p:extLst>
      <p:ext uri="{BB962C8B-B14F-4D97-AF65-F5344CB8AC3E}">
        <p14:creationId xmlns:p14="http://schemas.microsoft.com/office/powerpoint/2010/main" val="173305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EF1B6-879C-1C62-AD32-610AD523F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feld 30">
            <a:extLst>
              <a:ext uri="{FF2B5EF4-FFF2-40B4-BE49-F238E27FC236}">
                <a16:creationId xmlns:a16="http://schemas.microsoft.com/office/drawing/2014/main" id="{5D990AF8-3832-DB02-2B10-4FFB325F7EDF}"/>
              </a:ext>
            </a:extLst>
          </p:cNvPr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Graduation in the GSLS - Reports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08C3923-82EB-D063-0B8D-17B69A5E2BD6}"/>
              </a:ext>
            </a:extLst>
          </p:cNvPr>
          <p:cNvSpPr txBox="1"/>
          <p:nvPr/>
        </p:nvSpPr>
        <p:spPr>
          <a:xfrm>
            <a:off x="125250" y="4226517"/>
            <a:ext cx="12072664" cy="2796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4D8584"/>
                </a:solidFill>
                <a:sym typeface="Wingdings" panose="05000000000000000000" pitchFamily="2" charset="2"/>
              </a:rPr>
              <a:t>Regular meetings with the thesis committee 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Start-up and annual meetings are </a:t>
            </a:r>
            <a:r>
              <a:rPr lang="en-US" b="1" dirty="0">
                <a:sym typeface="Wingdings" panose="05000000000000000000" pitchFamily="2" charset="2"/>
              </a:rPr>
              <a:t>mandatory for the first 6 semesters </a:t>
            </a:r>
            <a:r>
              <a:rPr lang="en-US" dirty="0">
                <a:sym typeface="Wingdings" panose="05000000000000000000" pitchFamily="2" charset="2"/>
              </a:rPr>
              <a:t>of the PhD and additionally a final meeting before submission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Annual Mentor Meetings: Success through </a:t>
            </a:r>
            <a:r>
              <a:rPr lang="en-US" u="sng" dirty="0">
                <a:sym typeface="Wingdings" panose="05000000000000000000" pitchFamily="2" charset="2"/>
              </a:rPr>
              <a:t>insightful discussions and guidance</a:t>
            </a:r>
            <a:r>
              <a:rPr lang="en-US" dirty="0">
                <a:sym typeface="Wingdings" panose="05000000000000000000" pitchFamily="2" charset="2"/>
              </a:rPr>
              <a:t>.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Share </a:t>
            </a:r>
            <a:r>
              <a:rPr lang="en-US" b="1" dirty="0"/>
              <a:t>what you’ve achieved</a:t>
            </a:r>
            <a:r>
              <a:rPr lang="en-US" dirty="0"/>
              <a:t> and </a:t>
            </a:r>
            <a:r>
              <a:rPr lang="en-US" b="1" dirty="0"/>
              <a:t>what you plan next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u="sng" dirty="0">
                <a:sym typeface="Wingdings" panose="05000000000000000000" pitchFamily="2" charset="2"/>
              </a:rPr>
              <a:t>Exclusively online meetings may be less effective than in-person ones</a:t>
            </a:r>
            <a:r>
              <a:rPr lang="en-US" dirty="0">
                <a:sym typeface="Wingdings" panose="05000000000000000000" pitchFamily="2" charset="2"/>
              </a:rPr>
              <a:t>. In-person meetings are preferred</a:t>
            </a:r>
          </a:p>
          <a:p>
            <a:pPr>
              <a:lnSpc>
                <a:spcPct val="120000"/>
              </a:lnSpc>
            </a:pPr>
            <a:endParaRPr lang="de-DE" sz="2400" dirty="0"/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B364750A-FD6E-E857-1A9E-D4ED7CF0FBBB}"/>
              </a:ext>
            </a:extLst>
          </p:cNvPr>
          <p:cNvGrpSpPr/>
          <p:nvPr/>
        </p:nvGrpSpPr>
        <p:grpSpPr>
          <a:xfrm>
            <a:off x="1199456" y="1268760"/>
            <a:ext cx="7707528" cy="2701794"/>
            <a:chOff x="362139" y="997148"/>
            <a:chExt cx="7707528" cy="2701794"/>
          </a:xfrm>
        </p:grpSpPr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F9208BC6-AE28-1135-86E5-72777FC0A6FF}"/>
                </a:ext>
              </a:extLst>
            </p:cNvPr>
            <p:cNvSpPr/>
            <p:nvPr/>
          </p:nvSpPr>
          <p:spPr>
            <a:xfrm>
              <a:off x="5765411" y="3087467"/>
              <a:ext cx="1587235" cy="611475"/>
            </a:xfrm>
            <a:prstGeom prst="rect">
              <a:avLst/>
            </a:prstGeom>
            <a:solidFill>
              <a:srgbClr val="C00000">
                <a:alpha val="22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5" name="Rechteck 44">
              <a:extLst>
                <a:ext uri="{FF2B5EF4-FFF2-40B4-BE49-F238E27FC236}">
                  <a16:creationId xmlns:a16="http://schemas.microsoft.com/office/drawing/2014/main" id="{DA8CC5C1-0E14-9798-F9E4-8420AE6B95EB}"/>
                </a:ext>
              </a:extLst>
            </p:cNvPr>
            <p:cNvSpPr/>
            <p:nvPr/>
          </p:nvSpPr>
          <p:spPr>
            <a:xfrm>
              <a:off x="611561" y="1066648"/>
              <a:ext cx="6741086" cy="718000"/>
            </a:xfrm>
            <a:prstGeom prst="rect">
              <a:avLst/>
            </a:prstGeom>
            <a:solidFill>
              <a:srgbClr val="1A4F80">
                <a:alpha val="24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8" name="Rechteck 47">
              <a:extLst>
                <a:ext uri="{FF2B5EF4-FFF2-40B4-BE49-F238E27FC236}">
                  <a16:creationId xmlns:a16="http://schemas.microsoft.com/office/drawing/2014/main" id="{0BE31624-91AD-1923-5955-C11E4E9E4A5F}"/>
                </a:ext>
              </a:extLst>
            </p:cNvPr>
            <p:cNvSpPr/>
            <p:nvPr/>
          </p:nvSpPr>
          <p:spPr>
            <a:xfrm>
              <a:off x="611560" y="3083361"/>
              <a:ext cx="5058845" cy="611475"/>
            </a:xfrm>
            <a:prstGeom prst="rect">
              <a:avLst/>
            </a:prstGeom>
            <a:solidFill>
              <a:srgbClr val="5C9E9D">
                <a:alpha val="29000"/>
              </a:srgb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D2DAF2B6-EDCF-F656-CDD1-CB5F698B3775}"/>
                </a:ext>
              </a:extLst>
            </p:cNvPr>
            <p:cNvSpPr txBox="1"/>
            <p:nvPr/>
          </p:nvSpPr>
          <p:spPr>
            <a:xfrm>
              <a:off x="5324265" y="1317653"/>
              <a:ext cx="27454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002060"/>
                  </a:solidFill>
                  <a:latin typeface="+mj-lt"/>
                </a:rPr>
                <a:t>Extension 5</a:t>
              </a:r>
              <a:r>
                <a:rPr lang="de-DE" sz="1400" b="1" baseline="30000" dirty="0">
                  <a:solidFill>
                    <a:srgbClr val="002060"/>
                  </a:solidFill>
                  <a:latin typeface="+mj-lt"/>
                </a:rPr>
                <a:t>th</a:t>
              </a:r>
              <a:r>
                <a:rPr lang="de-DE" sz="1400" b="1" dirty="0">
                  <a:solidFill>
                    <a:srgbClr val="002060"/>
                  </a:solidFill>
                  <a:latin typeface="+mj-lt"/>
                </a:rPr>
                <a:t> </a:t>
              </a:r>
              <a:r>
                <a:rPr lang="de-DE" sz="1400" b="1" dirty="0" err="1">
                  <a:solidFill>
                    <a:srgbClr val="002060"/>
                  </a:solidFill>
                  <a:latin typeface="+mj-lt"/>
                </a:rPr>
                <a:t>year</a:t>
              </a:r>
              <a:r>
                <a:rPr lang="de-DE" sz="1400" b="1" dirty="0">
                  <a:solidFill>
                    <a:srgbClr val="002060"/>
                  </a:solidFill>
                  <a:latin typeface="+mj-lt"/>
                </a:rPr>
                <a:t>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Thesis </a:t>
              </a: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Committee</a:t>
              </a: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/Dean</a:t>
              </a:r>
              <a:endParaRPr lang="de-DE" sz="1400" b="1" dirty="0">
                <a:solidFill>
                  <a:srgbClr val="00B050"/>
                </a:solidFill>
                <a:latin typeface="+mj-lt"/>
              </a:endParaRPr>
            </a:p>
          </p:txBody>
        </p:sp>
        <p:sp>
          <p:nvSpPr>
            <p:cNvPr id="51" name="Rechteck 2">
              <a:extLst>
                <a:ext uri="{FF2B5EF4-FFF2-40B4-BE49-F238E27FC236}">
                  <a16:creationId xmlns:a16="http://schemas.microsoft.com/office/drawing/2014/main" id="{D3D9D4C9-AB56-DC2A-27BE-0504AFD318A0}"/>
                </a:ext>
              </a:extLst>
            </p:cNvPr>
            <p:cNvSpPr/>
            <p:nvPr/>
          </p:nvSpPr>
          <p:spPr>
            <a:xfrm>
              <a:off x="1307513" y="2141990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1</a:t>
              </a:r>
            </a:p>
          </p:txBody>
        </p:sp>
        <p:sp>
          <p:nvSpPr>
            <p:cNvPr id="52" name="Rechteck 3">
              <a:extLst>
                <a:ext uri="{FF2B5EF4-FFF2-40B4-BE49-F238E27FC236}">
                  <a16:creationId xmlns:a16="http://schemas.microsoft.com/office/drawing/2014/main" id="{DD0227DA-94EA-CA62-27AD-4D9CDE5A85CF}"/>
                </a:ext>
              </a:extLst>
            </p:cNvPr>
            <p:cNvSpPr/>
            <p:nvPr/>
          </p:nvSpPr>
          <p:spPr>
            <a:xfrm>
              <a:off x="2523911" y="2141990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2</a:t>
              </a:r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57EE6E32-319E-6D49-9C1D-441B48D50C4E}"/>
                </a:ext>
              </a:extLst>
            </p:cNvPr>
            <p:cNvSpPr/>
            <p:nvPr/>
          </p:nvSpPr>
          <p:spPr>
            <a:xfrm>
              <a:off x="6173103" y="2141990"/>
              <a:ext cx="1154361" cy="56202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chemeClr val="tx1"/>
                  </a:solidFill>
                </a:rPr>
                <a:t>Year 5</a:t>
              </a:r>
            </a:p>
          </p:txBody>
        </p:sp>
        <p:sp>
          <p:nvSpPr>
            <p:cNvPr id="60" name="Rechteck 59">
              <a:extLst>
                <a:ext uri="{FF2B5EF4-FFF2-40B4-BE49-F238E27FC236}">
                  <a16:creationId xmlns:a16="http://schemas.microsoft.com/office/drawing/2014/main" id="{07255D2A-2371-1D8E-1728-2B31161002B2}"/>
                </a:ext>
              </a:extLst>
            </p:cNvPr>
            <p:cNvSpPr/>
            <p:nvPr/>
          </p:nvSpPr>
          <p:spPr>
            <a:xfrm>
              <a:off x="4956705" y="2141990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4</a:t>
              </a:r>
            </a:p>
          </p:txBody>
        </p:sp>
        <p:sp>
          <p:nvSpPr>
            <p:cNvPr id="62" name="Rechteck 61">
              <a:extLst>
                <a:ext uri="{FF2B5EF4-FFF2-40B4-BE49-F238E27FC236}">
                  <a16:creationId xmlns:a16="http://schemas.microsoft.com/office/drawing/2014/main" id="{0FCA0489-704A-F1B0-2C24-879B77ABA994}"/>
                </a:ext>
              </a:extLst>
            </p:cNvPr>
            <p:cNvSpPr/>
            <p:nvPr/>
          </p:nvSpPr>
          <p:spPr>
            <a:xfrm>
              <a:off x="3740308" y="2141990"/>
              <a:ext cx="1154361" cy="562022"/>
            </a:xfrm>
            <a:prstGeom prst="rect">
              <a:avLst/>
            </a:prstGeom>
            <a:solidFill>
              <a:srgbClr val="99CCFF">
                <a:alpha val="14902"/>
              </a:srgb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600" dirty="0">
                  <a:solidFill>
                    <a:srgbClr val="000000"/>
                  </a:solidFill>
                  <a:latin typeface="+mj-lt"/>
                </a:rPr>
                <a:t>Year 3</a:t>
              </a:r>
            </a:p>
          </p:txBody>
        </p:sp>
        <p:sp>
          <p:nvSpPr>
            <p:cNvPr id="63" name="Gleichschenkliges Dreieck 62">
              <a:extLst>
                <a:ext uri="{FF2B5EF4-FFF2-40B4-BE49-F238E27FC236}">
                  <a16:creationId xmlns:a16="http://schemas.microsoft.com/office/drawing/2014/main" id="{1B3B3FAE-8CBC-E723-3DDC-25428C9D6E26}"/>
                </a:ext>
              </a:extLst>
            </p:cNvPr>
            <p:cNvSpPr/>
            <p:nvPr/>
          </p:nvSpPr>
          <p:spPr>
            <a:xfrm>
              <a:off x="1377505" y="2704011"/>
              <a:ext cx="209974" cy="349957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4" name="Gleichschenkliges Dreieck 63">
              <a:extLst>
                <a:ext uri="{FF2B5EF4-FFF2-40B4-BE49-F238E27FC236}">
                  <a16:creationId xmlns:a16="http://schemas.microsoft.com/office/drawing/2014/main" id="{3487E420-F572-B47E-06AF-DDE3A8AC2804}"/>
                </a:ext>
              </a:extLst>
            </p:cNvPr>
            <p:cNvSpPr/>
            <p:nvPr/>
          </p:nvSpPr>
          <p:spPr>
            <a:xfrm>
              <a:off x="2368818" y="2704012"/>
              <a:ext cx="209974" cy="349957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5" name="Gleichschenkliges Dreieck 64">
              <a:extLst>
                <a:ext uri="{FF2B5EF4-FFF2-40B4-BE49-F238E27FC236}">
                  <a16:creationId xmlns:a16="http://schemas.microsoft.com/office/drawing/2014/main" id="{8ECE9486-98B1-57E7-A3F0-985B412F733E}"/>
                </a:ext>
              </a:extLst>
            </p:cNvPr>
            <p:cNvSpPr/>
            <p:nvPr/>
          </p:nvSpPr>
          <p:spPr>
            <a:xfrm>
              <a:off x="3583420" y="2704012"/>
              <a:ext cx="209974" cy="349957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6" name="Gleichschenkliges Dreieck 65">
              <a:extLst>
                <a:ext uri="{FF2B5EF4-FFF2-40B4-BE49-F238E27FC236}">
                  <a16:creationId xmlns:a16="http://schemas.microsoft.com/office/drawing/2014/main" id="{235D340D-6352-AFC5-0C15-1DE6E6520996}"/>
                </a:ext>
              </a:extLst>
            </p:cNvPr>
            <p:cNvSpPr/>
            <p:nvPr/>
          </p:nvSpPr>
          <p:spPr>
            <a:xfrm>
              <a:off x="4597100" y="2704011"/>
              <a:ext cx="209974" cy="349957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7" name="Gleichschenkliges Dreieck 66">
              <a:extLst>
                <a:ext uri="{FF2B5EF4-FFF2-40B4-BE49-F238E27FC236}">
                  <a16:creationId xmlns:a16="http://schemas.microsoft.com/office/drawing/2014/main" id="{9D53F7F1-C7F3-11E6-66C1-24F57A2A2DAD}"/>
                </a:ext>
              </a:extLst>
            </p:cNvPr>
            <p:cNvSpPr/>
            <p:nvPr/>
          </p:nvSpPr>
          <p:spPr>
            <a:xfrm>
              <a:off x="5765410" y="2742309"/>
              <a:ext cx="1587235" cy="27367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68" name="Gleichschenkliges Dreieck 67">
              <a:extLst>
                <a:ext uri="{FF2B5EF4-FFF2-40B4-BE49-F238E27FC236}">
                  <a16:creationId xmlns:a16="http://schemas.microsoft.com/office/drawing/2014/main" id="{925E7068-5513-C29B-BE43-755DCADC2740}"/>
                </a:ext>
              </a:extLst>
            </p:cNvPr>
            <p:cNvSpPr/>
            <p:nvPr/>
          </p:nvSpPr>
          <p:spPr>
            <a:xfrm>
              <a:off x="6066917" y="1802512"/>
              <a:ext cx="209974" cy="349957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70" name="Textfeld 69">
              <a:extLst>
                <a:ext uri="{FF2B5EF4-FFF2-40B4-BE49-F238E27FC236}">
                  <a16:creationId xmlns:a16="http://schemas.microsoft.com/office/drawing/2014/main" id="{84AE9220-FA61-2073-B31C-E0F78AD07E86}"/>
                </a:ext>
              </a:extLst>
            </p:cNvPr>
            <p:cNvSpPr txBox="1"/>
            <p:nvPr/>
          </p:nvSpPr>
          <p:spPr>
            <a:xfrm>
              <a:off x="755576" y="3031154"/>
              <a:ext cx="15044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Start-up meeting</a:t>
              </a:r>
            </a:p>
          </p:txBody>
        </p: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2968184B-6824-8B5A-F574-A109EEDF6511}"/>
                </a:ext>
              </a:extLst>
            </p:cNvPr>
            <p:cNvSpPr txBox="1"/>
            <p:nvPr/>
          </p:nvSpPr>
          <p:spPr>
            <a:xfrm>
              <a:off x="2348066" y="3030632"/>
              <a:ext cx="32412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Annual </a:t>
              </a: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meetings</a:t>
              </a: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 – </a:t>
              </a: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permission</a:t>
              </a: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to</a:t>
              </a: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submit</a:t>
              </a: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thesis</a:t>
              </a: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 at Final meeting</a:t>
              </a:r>
            </a:p>
          </p:txBody>
        </p: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382F444E-357D-B562-4E02-62AC6F520258}"/>
                </a:ext>
              </a:extLst>
            </p:cNvPr>
            <p:cNvSpPr txBox="1"/>
            <p:nvPr/>
          </p:nvSpPr>
          <p:spPr>
            <a:xfrm>
              <a:off x="5518605" y="3053297"/>
              <a:ext cx="20101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Thesis </a:t>
              </a: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submission</a:t>
              </a:r>
              <a:endParaRPr lang="de-DE" sz="1400" dirty="0">
                <a:solidFill>
                  <a:srgbClr val="000000"/>
                </a:solidFill>
                <a:latin typeface="+mj-lt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and</a:t>
              </a:r>
              <a:r>
                <a:rPr lang="de-DE" sz="1400" dirty="0">
                  <a:solidFill>
                    <a:srgbClr val="000000"/>
                  </a:solidFill>
                  <a:latin typeface="+mj-lt"/>
                </a:rPr>
                <a:t> </a:t>
              </a:r>
              <a:r>
                <a:rPr lang="de-DE" sz="1400" dirty="0" err="1">
                  <a:solidFill>
                    <a:srgbClr val="000000"/>
                  </a:solidFill>
                  <a:latin typeface="+mj-lt"/>
                </a:rPr>
                <a:t>defense</a:t>
              </a:r>
              <a:endParaRPr lang="de-DE" sz="1400" dirty="0">
                <a:solidFill>
                  <a:srgbClr val="000000"/>
                </a:solidFill>
                <a:latin typeface="+mj-lt"/>
              </a:endParaRPr>
            </a:p>
          </p:txBody>
        </p:sp>
        <p:grpSp>
          <p:nvGrpSpPr>
            <p:cNvPr id="74" name="Gruppieren 38">
              <a:extLst>
                <a:ext uri="{FF2B5EF4-FFF2-40B4-BE49-F238E27FC236}">
                  <a16:creationId xmlns:a16="http://schemas.microsoft.com/office/drawing/2014/main" id="{5BD4C516-4190-F93C-6AA3-266C5A33B070}"/>
                </a:ext>
              </a:extLst>
            </p:cNvPr>
            <p:cNvGrpSpPr/>
            <p:nvPr/>
          </p:nvGrpSpPr>
          <p:grpSpPr>
            <a:xfrm>
              <a:off x="1143008" y="997148"/>
              <a:ext cx="2276864" cy="1157001"/>
              <a:chOff x="1848570" y="1800317"/>
              <a:chExt cx="2396699" cy="1217896"/>
            </a:xfrm>
          </p:grpSpPr>
          <p:sp>
            <p:nvSpPr>
              <p:cNvPr id="78" name="Gleichschenkliges Dreieck 77">
                <a:extLst>
                  <a:ext uri="{FF2B5EF4-FFF2-40B4-BE49-F238E27FC236}">
                    <a16:creationId xmlns:a16="http://schemas.microsoft.com/office/drawing/2014/main" id="{64055287-3CC6-F936-5C36-474A92635791}"/>
                  </a:ext>
                </a:extLst>
              </p:cNvPr>
              <p:cNvSpPr/>
              <p:nvPr/>
            </p:nvSpPr>
            <p:spPr>
              <a:xfrm>
                <a:off x="1942371" y="2649837"/>
                <a:ext cx="221025" cy="368376"/>
              </a:xfrm>
              <a:prstGeom prst="triangl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scene3d>
                <a:camera prst="orthographicFront">
                  <a:rot lat="0" lon="0" rev="108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79" name="Textfeld 78">
                <a:extLst>
                  <a:ext uri="{FF2B5EF4-FFF2-40B4-BE49-F238E27FC236}">
                    <a16:creationId xmlns:a16="http://schemas.microsoft.com/office/drawing/2014/main" id="{8583ECCA-B93F-52A8-FAC9-2F4C626329E7}"/>
                  </a:ext>
                </a:extLst>
              </p:cNvPr>
              <p:cNvSpPr txBox="1"/>
              <p:nvPr/>
            </p:nvSpPr>
            <p:spPr>
              <a:xfrm>
                <a:off x="1848570" y="1800317"/>
                <a:ext cx="2396699" cy="323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de-DE" sz="1400" b="1" dirty="0">
                  <a:solidFill>
                    <a:srgbClr val="002060"/>
                  </a:solidFill>
                  <a:latin typeface="+mj-lt"/>
                </a:endParaRPr>
              </a:p>
            </p:txBody>
          </p:sp>
        </p:grp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8D26706F-849C-EF5D-FE1D-78501F9F7162}"/>
                </a:ext>
              </a:extLst>
            </p:cNvPr>
            <p:cNvSpPr txBox="1"/>
            <p:nvPr/>
          </p:nvSpPr>
          <p:spPr>
            <a:xfrm>
              <a:off x="755576" y="1317653"/>
              <a:ext cx="20997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002060"/>
                  </a:solidFill>
                  <a:latin typeface="+mj-lt"/>
                </a:rPr>
                <a:t>Initial </a:t>
              </a:r>
              <a:r>
                <a:rPr lang="de-DE" sz="1400" b="1" dirty="0" err="1">
                  <a:solidFill>
                    <a:srgbClr val="002060"/>
                  </a:solidFill>
                  <a:latin typeface="+mj-lt"/>
                </a:rPr>
                <a:t>admission</a:t>
              </a:r>
              <a:endParaRPr lang="de-DE" sz="1400" b="1" dirty="0">
                <a:solidFill>
                  <a:srgbClr val="002060"/>
                </a:solidFill>
                <a:latin typeface="+mj-lt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latin typeface="+mj-lt"/>
                </a:rPr>
                <a:t>Admission </a:t>
              </a:r>
              <a:r>
                <a:rPr lang="de-DE" sz="1400" dirty="0" err="1">
                  <a:latin typeface="+mj-lt"/>
                </a:rPr>
                <a:t>letter</a:t>
              </a:r>
              <a:endParaRPr lang="de-DE" sz="1400" dirty="0">
                <a:latin typeface="+mj-lt"/>
              </a:endParaRPr>
            </a:p>
          </p:txBody>
        </p:sp>
        <p:sp>
          <p:nvSpPr>
            <p:cNvPr id="76" name="Textfeld 75">
              <a:extLst>
                <a:ext uri="{FF2B5EF4-FFF2-40B4-BE49-F238E27FC236}">
                  <a16:creationId xmlns:a16="http://schemas.microsoft.com/office/drawing/2014/main" id="{3902D1F8-7B77-6768-47B5-194495D3F3FD}"/>
                </a:ext>
              </a:extLst>
            </p:cNvPr>
            <p:cNvSpPr txBox="1"/>
            <p:nvPr/>
          </p:nvSpPr>
          <p:spPr>
            <a:xfrm>
              <a:off x="362139" y="1043031"/>
              <a:ext cx="20997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002060"/>
                  </a:solidFill>
                  <a:latin typeface="+mj-lt"/>
                </a:rPr>
                <a:t>GS </a:t>
              </a:r>
              <a:r>
                <a:rPr lang="de-DE" sz="1400" b="1" dirty="0" err="1">
                  <a:solidFill>
                    <a:srgbClr val="002060"/>
                  </a:solidFill>
                  <a:latin typeface="+mj-lt"/>
                </a:rPr>
                <a:t>admission</a:t>
              </a:r>
              <a:r>
                <a:rPr lang="de-DE" sz="1400" b="1" dirty="0">
                  <a:solidFill>
                    <a:srgbClr val="002060"/>
                  </a:solidFill>
                  <a:latin typeface="+mj-lt"/>
                </a:rPr>
                <a:t>:</a:t>
              </a:r>
            </a:p>
          </p:txBody>
        </p:sp>
        <p:sp>
          <p:nvSpPr>
            <p:cNvPr id="77" name="Textfeld 76">
              <a:extLst>
                <a:ext uri="{FF2B5EF4-FFF2-40B4-BE49-F238E27FC236}">
                  <a16:creationId xmlns:a16="http://schemas.microsoft.com/office/drawing/2014/main" id="{7464124E-5E81-13AD-3C3F-EEDEB638C84F}"/>
                </a:ext>
              </a:extLst>
            </p:cNvPr>
            <p:cNvSpPr txBox="1"/>
            <p:nvPr/>
          </p:nvSpPr>
          <p:spPr>
            <a:xfrm>
              <a:off x="545978" y="3336993"/>
              <a:ext cx="20997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b="1" dirty="0">
                  <a:solidFill>
                    <a:srgbClr val="4D8584"/>
                  </a:solidFill>
                  <a:latin typeface="+mj-lt"/>
                </a:rPr>
                <a:t>Annual </a:t>
              </a:r>
              <a:r>
                <a:rPr lang="de-DE" sz="1400" b="1" dirty="0" err="1">
                  <a:solidFill>
                    <a:srgbClr val="4D8584"/>
                  </a:solidFill>
                  <a:latin typeface="+mj-lt"/>
                </a:rPr>
                <a:t>meetings</a:t>
              </a:r>
              <a:endParaRPr lang="de-DE" sz="1400" b="1" dirty="0">
                <a:solidFill>
                  <a:srgbClr val="4D8584"/>
                </a:solidFill>
                <a:latin typeface="+mj-lt"/>
              </a:endParaRPr>
            </a:p>
          </p:txBody>
        </p:sp>
      </p:grpSp>
      <p:sp>
        <p:nvSpPr>
          <p:cNvPr id="2" name="Gleichschenkliges Dreieck 1">
            <a:extLst>
              <a:ext uri="{FF2B5EF4-FFF2-40B4-BE49-F238E27FC236}">
                <a16:creationId xmlns:a16="http://schemas.microsoft.com/office/drawing/2014/main" id="{13EC132F-D72C-1825-35B5-9D2038E61BA7}"/>
              </a:ext>
            </a:extLst>
          </p:cNvPr>
          <p:cNvSpPr/>
          <p:nvPr/>
        </p:nvSpPr>
        <p:spPr>
          <a:xfrm>
            <a:off x="6154627" y="2975622"/>
            <a:ext cx="209974" cy="349957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F60B83E-7D23-285A-54D8-45BEC2BF5B05}"/>
              </a:ext>
            </a:extLst>
          </p:cNvPr>
          <p:cNvSpPr/>
          <p:nvPr/>
        </p:nvSpPr>
        <p:spPr>
          <a:xfrm>
            <a:off x="1350742" y="2363489"/>
            <a:ext cx="6905498" cy="17135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71170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6849359-B7AC-4B79-4570-1E26FE578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77" y="1052736"/>
            <a:ext cx="11635046" cy="3456384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B8BECD3D-622D-06DA-240C-A112859CC404}"/>
              </a:ext>
            </a:extLst>
          </p:cNvPr>
          <p:cNvSpPr/>
          <p:nvPr/>
        </p:nvSpPr>
        <p:spPr>
          <a:xfrm>
            <a:off x="247684" y="2996953"/>
            <a:ext cx="951771" cy="216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B82E5E8-446A-67CE-1682-F97D30E07CF1}"/>
              </a:ext>
            </a:extLst>
          </p:cNvPr>
          <p:cNvSpPr txBox="1"/>
          <p:nvPr/>
        </p:nvSpPr>
        <p:spPr>
          <a:xfrm>
            <a:off x="1385971" y="4271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OpenCampus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reports - Reminder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7D4BAD6-E285-97EC-7299-F78BFF0C0FB8}"/>
              </a:ext>
            </a:extLst>
          </p:cNvPr>
          <p:cNvSpPr txBox="1"/>
          <p:nvPr/>
        </p:nvSpPr>
        <p:spPr>
          <a:xfrm>
            <a:off x="247683" y="4581128"/>
            <a:ext cx="1166583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Reminder email: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If 3 months have passed since the admission letter issue date and no start-up report has been uploaded → to the doctoral candidate.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Always: Reminder of an upcoming Thesis Committee Meeting 4 weeks before the planned next meeting → to the doctoral candidate.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2 weeks after the planned next meeting → to the doctoral candidate.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6 weeks after the planned next meeting → to the doctoral candidate and primary supervisor.</a:t>
            </a:r>
            <a:endParaRPr lang="de-D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endParaRPr lang="de-DE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endParaRPr lang="de-DE" sz="1800" kern="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52898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CFA32E9-70C1-171A-5D43-D17E26366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2" y="1029691"/>
            <a:ext cx="6811792" cy="4798617"/>
          </a:xfrm>
          <a:prstGeom prst="rect">
            <a:avLst/>
          </a:prstGeom>
        </p:spPr>
      </p:pic>
      <p:sp>
        <p:nvSpPr>
          <p:cNvPr id="6" name="Pfeil nach rechts 5"/>
          <p:cNvSpPr/>
          <p:nvPr/>
        </p:nvSpPr>
        <p:spPr>
          <a:xfrm rot="12401221" flipH="1">
            <a:off x="3384560" y="4794210"/>
            <a:ext cx="353731" cy="19462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GSLS Travel Fellowships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567608" y="5840483"/>
            <a:ext cx="6408712" cy="707886"/>
          </a:xfrm>
          <a:prstGeom prst="rect">
            <a:avLst/>
          </a:prstGeom>
          <a:solidFill>
            <a:schemeClr val="bg1"/>
          </a:solidFill>
          <a:ln w="28575">
            <a:solidFill>
              <a:srgbClr val="1A4F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+mj-lt"/>
              </a:rPr>
              <a:t>Contact the GSLS Office if you have any questions</a:t>
            </a:r>
          </a:p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+mj-lt"/>
              </a:rPr>
              <a:t>(gsls-info@uni-wuerzburg.de)</a:t>
            </a:r>
            <a:endParaRPr lang="de-DE" sz="2000" dirty="0">
              <a:latin typeface="+mj-lt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1B72983-293F-91CF-CB16-25C8889BAC64}"/>
              </a:ext>
            </a:extLst>
          </p:cNvPr>
          <p:cNvSpPr txBox="1"/>
          <p:nvPr/>
        </p:nvSpPr>
        <p:spPr>
          <a:xfrm>
            <a:off x="6827208" y="1988840"/>
            <a:ext cx="44533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Funding for travel fellowships is based on the location of the meeting or activity attended:</a:t>
            </a:r>
          </a:p>
          <a:p>
            <a:endParaRPr lang="en-US" dirty="0"/>
          </a:p>
          <a:p>
            <a:r>
              <a:rPr lang="en-US" dirty="0"/>
              <a:t>    Germany: up to 300 EUR</a:t>
            </a:r>
          </a:p>
          <a:p>
            <a:r>
              <a:rPr lang="en-US" dirty="0"/>
              <a:t>    Europe/Overseas: up to 500 EUR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0076B0B-A1DD-ECC4-EA8D-3E1A95F780CC}"/>
              </a:ext>
            </a:extLst>
          </p:cNvPr>
          <p:cNvSpPr txBox="1"/>
          <p:nvPr/>
        </p:nvSpPr>
        <p:spPr>
          <a:xfrm>
            <a:off x="7123798" y="4437112"/>
            <a:ext cx="4732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 total: up to 1.200 EUR until graduation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060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30823-B476-6CAA-3529-252827FBE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1F2897-A483-A883-D5CE-4CEBD6947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de-DE" sz="7200" b="1" dirty="0"/>
              <a:t>Do </a:t>
            </a:r>
            <a:r>
              <a:rPr lang="de-DE" sz="7200" b="1" dirty="0" err="1"/>
              <a:t>you</a:t>
            </a:r>
            <a:r>
              <a:rPr lang="de-DE" sz="7200" b="1" dirty="0"/>
              <a:t> </a:t>
            </a:r>
            <a:r>
              <a:rPr lang="de-DE" sz="7200" b="1" dirty="0" err="1"/>
              <a:t>have</a:t>
            </a:r>
            <a:r>
              <a:rPr lang="de-DE" sz="7200" b="1" dirty="0"/>
              <a:t> </a:t>
            </a:r>
            <a:r>
              <a:rPr lang="de-DE" sz="7200" b="1" dirty="0" err="1"/>
              <a:t>any</a:t>
            </a:r>
            <a:r>
              <a:rPr lang="de-DE" sz="7200" b="1" dirty="0"/>
              <a:t> </a:t>
            </a:r>
            <a:r>
              <a:rPr lang="de-DE" sz="7200" b="1" dirty="0" err="1"/>
              <a:t>questions</a:t>
            </a:r>
            <a:r>
              <a:rPr lang="de-DE" sz="7200" b="1" dirty="0"/>
              <a:t>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9899042-7F61-64D7-E576-475A78BA3412}"/>
              </a:ext>
            </a:extLst>
          </p:cNvPr>
          <p:cNvSpPr txBox="1"/>
          <p:nvPr/>
        </p:nvSpPr>
        <p:spPr>
          <a:xfrm>
            <a:off x="1343472" y="1484784"/>
            <a:ext cx="10585176" cy="83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de-DE" sz="4400" dirty="0">
                <a:solidFill>
                  <a:srgbClr val="000000"/>
                </a:solidFill>
              </a:rPr>
              <a:t>Graduation </a:t>
            </a:r>
            <a:r>
              <a:rPr lang="de-DE" sz="4400" dirty="0" err="1">
                <a:solidFill>
                  <a:srgbClr val="000000"/>
                </a:solidFill>
              </a:rPr>
              <a:t>requirements</a:t>
            </a:r>
            <a:r>
              <a:rPr lang="de-DE" sz="4400" dirty="0">
                <a:solidFill>
                  <a:srgbClr val="000000"/>
                </a:solidFill>
              </a:rPr>
              <a:t> </a:t>
            </a:r>
            <a:r>
              <a:rPr lang="de-DE" sz="4400" dirty="0">
                <a:sym typeface="Wingdings" panose="05000000000000000000" pitchFamily="2" charset="2"/>
              </a:rPr>
              <a:t>of </a:t>
            </a:r>
            <a:r>
              <a:rPr lang="de-DE" sz="4400" dirty="0" err="1">
                <a:sym typeface="Wingdings" panose="05000000000000000000" pitchFamily="2" charset="2"/>
              </a:rPr>
              <a:t>the</a:t>
            </a:r>
            <a:r>
              <a:rPr lang="de-DE" sz="4400" dirty="0">
                <a:sym typeface="Wingdings" panose="05000000000000000000" pitchFamily="2" charset="2"/>
              </a:rPr>
              <a:t> GS</a:t>
            </a:r>
          </a:p>
        </p:txBody>
      </p:sp>
    </p:spTree>
    <p:extLst>
      <p:ext uri="{BB962C8B-B14F-4D97-AF65-F5344CB8AC3E}">
        <p14:creationId xmlns:p14="http://schemas.microsoft.com/office/powerpoint/2010/main" val="11459871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375921" y="494873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002060"/>
                </a:solidFill>
                <a:latin typeface="+mj-lt"/>
              </a:rPr>
              <a:t>Outline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503712" y="1413158"/>
            <a:ext cx="5544616" cy="4321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Structure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of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Regulations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of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</a:t>
            </a: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Path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to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graduation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Admission vs.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enrolment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Thesis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committee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Idea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behind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GSLS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training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program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Graduation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requirements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–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study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book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ym typeface="Wingdings" panose="05000000000000000000" pitchFamily="2" charset="2"/>
              </a:rPr>
              <a:t>Conflict</a:t>
            </a:r>
            <a:r>
              <a:rPr lang="de-DE" dirty="0">
                <a:sym typeface="Wingdings" panose="05000000000000000000" pitchFamily="2" charset="2"/>
              </a:rPr>
              <a:t> management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Scientific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transferable skills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courses</a:t>
            </a:r>
            <a:endParaRPr lang="de-DE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Activities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events</a:t>
            </a:r>
            <a:endParaRPr lang="de-DE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pic>
        <p:nvPicPr>
          <p:cNvPr id="2" name="Picture 2" descr="K:\gsls\Fotos\Brueckner\fertig\rest\menschen_bei_arbeit\_MG_9379.jpg">
            <a:extLst>
              <a:ext uri="{FF2B5EF4-FFF2-40B4-BE49-F238E27FC236}">
                <a16:creationId xmlns:a16="http://schemas.microsoft.com/office/drawing/2014/main" id="{5C61D3E1-496F-6BAD-1F38-397C56362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:\gsls\Fortsetzungsantrag_GSLS\BEGUTACHTUNG_GSLS_9.2.2012\Graphiken und zugehörige Daten\Personen und Aktion\DSCF8476.JPG">
            <a:extLst>
              <a:ext uri="{FF2B5EF4-FFF2-40B4-BE49-F238E27FC236}">
                <a16:creationId xmlns:a16="http://schemas.microsoft.com/office/drawing/2014/main" id="{E30C0B2D-5D4B-D659-5093-FEB9696B5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K:\gsls\Fotos\Brueckner\fertig\header\biozentrum_9870.jpg">
            <a:extLst>
              <a:ext uri="{FF2B5EF4-FFF2-40B4-BE49-F238E27FC236}">
                <a16:creationId xmlns:a16="http://schemas.microsoft.com/office/drawing/2014/main" id="{10897C03-026C-188B-BBD3-B6834F10A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K:\gsls\Fotos\Brueckner\fertig\rest\menschen_bei_arbeit\_MG_9464.jpg">
            <a:extLst>
              <a:ext uri="{FF2B5EF4-FFF2-40B4-BE49-F238E27FC236}">
                <a16:creationId xmlns:a16="http://schemas.microsoft.com/office/drawing/2014/main" id="{D48C094A-C378-3093-CDD0-C4DF2CDE4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K:\gsls\Fotos\Brueckner\fertig\rest\menschen_bei_arbeit\_MG_0494-Ausschnitt.jpg">
            <a:extLst>
              <a:ext uri="{FF2B5EF4-FFF2-40B4-BE49-F238E27FC236}">
                <a16:creationId xmlns:a16="http://schemas.microsoft.com/office/drawing/2014/main" id="{B23449D1-43ED-1CE5-6007-03DE108C6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700377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2177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810485" y="1844825"/>
            <a:ext cx="6263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latin typeface="+mj-lt"/>
              </a:rPr>
              <a:t>Conflict management in </a:t>
            </a:r>
            <a:r>
              <a:rPr lang="de-DE" sz="3200" b="1" dirty="0" err="1">
                <a:latin typeface="+mj-lt"/>
              </a:rPr>
              <a:t>the</a:t>
            </a:r>
            <a:r>
              <a:rPr lang="de-DE" sz="3200" b="1" dirty="0">
                <a:latin typeface="+mj-lt"/>
              </a:rPr>
              <a:t> GS</a:t>
            </a:r>
          </a:p>
        </p:txBody>
      </p:sp>
      <p:pic>
        <p:nvPicPr>
          <p:cNvPr id="2" name="Picture 2" descr="K:\gsls\Fotos\Brueckner\fertig\rest\menschen_bei_arbeit\_MG_9379.jpg">
            <a:extLst>
              <a:ext uri="{FF2B5EF4-FFF2-40B4-BE49-F238E27FC236}">
                <a16:creationId xmlns:a16="http://schemas.microsoft.com/office/drawing/2014/main" id="{ECAC032C-7121-78AB-F3EA-E3DF2D710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:\gsls\Fortsetzungsantrag_GSLS\BEGUTACHTUNG_GSLS_9.2.2012\Graphiken und zugehörige Daten\Personen und Aktion\DSCF8476.JPG">
            <a:extLst>
              <a:ext uri="{FF2B5EF4-FFF2-40B4-BE49-F238E27FC236}">
                <a16:creationId xmlns:a16="http://schemas.microsoft.com/office/drawing/2014/main" id="{0EF8F255-249A-BD97-A182-76692ABDC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K:\gsls\Fotos\Brueckner\fertig\header\biozentrum_9870.jpg">
            <a:extLst>
              <a:ext uri="{FF2B5EF4-FFF2-40B4-BE49-F238E27FC236}">
                <a16:creationId xmlns:a16="http://schemas.microsoft.com/office/drawing/2014/main" id="{03B48342-A905-C4BE-8424-CE5243BB1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K:\gsls\Fotos\Brueckner\fertig\rest\menschen_bei_arbeit\_MG_9464.jpg">
            <a:extLst>
              <a:ext uri="{FF2B5EF4-FFF2-40B4-BE49-F238E27FC236}">
                <a16:creationId xmlns:a16="http://schemas.microsoft.com/office/drawing/2014/main" id="{1587CFF9-CC70-70DF-6423-B2051776D4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K:\gsls\Fotos\Brueckner\fertig\rest\menschen_bei_arbeit\_MG_0494-Ausschnitt.jpg">
            <a:extLst>
              <a:ext uri="{FF2B5EF4-FFF2-40B4-BE49-F238E27FC236}">
                <a16:creationId xmlns:a16="http://schemas.microsoft.com/office/drawing/2014/main" id="{F2621F64-C45C-57D5-54B3-218FB27FC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700377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4266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3359696" y="4002145"/>
            <a:ext cx="550246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dirty="0" err="1"/>
              <a:t>Persons</a:t>
            </a:r>
            <a:r>
              <a:rPr lang="de-DE" dirty="0"/>
              <a:t> </a:t>
            </a:r>
            <a:r>
              <a:rPr lang="de-DE" dirty="0" err="1"/>
              <a:t>involved</a:t>
            </a:r>
            <a:endParaRPr lang="de-DE" dirty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de-DE" dirty="0"/>
              <a:t>Research </a:t>
            </a:r>
            <a:r>
              <a:rPr lang="de-DE" dirty="0" err="1"/>
              <a:t>and</a:t>
            </a:r>
            <a:r>
              <a:rPr lang="de-DE" dirty="0"/>
              <a:t> Training Plan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dirty="0" err="1"/>
              <a:t>Obligations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Doctoral</a:t>
            </a:r>
            <a:r>
              <a:rPr lang="de-DE" dirty="0"/>
              <a:t> Researcher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dirty="0" err="1"/>
              <a:t>Obligations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Supervisors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Compatibility of Research Work and Family Life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Observing the rules of Good Scientific Practice 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Supervision Agreement (see Welcome Pack)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5680" y="857383"/>
            <a:ext cx="6048672" cy="328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1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4"/>
          <p:cNvSpPr>
            <a:spLocks noChangeArrowheads="1"/>
          </p:cNvSpPr>
          <p:nvPr/>
        </p:nvSpPr>
        <p:spPr bwMode="auto">
          <a:xfrm>
            <a:off x="3605575" y="1652856"/>
            <a:ext cx="4980851" cy="69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74638" indent="-274638" defTabSz="179388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000000"/>
                </a:solidFill>
              </a:rPr>
              <a:t>The GSLS -  Structure</a:t>
            </a:r>
          </a:p>
        </p:txBody>
      </p:sp>
      <p:pic>
        <p:nvPicPr>
          <p:cNvPr id="8" name="Picture 2" descr="K:\gsls\Fotos\Brueckner\fertig\rest\menschen_bei_arbeit\_MG_9379.jpg">
            <a:extLst>
              <a:ext uri="{FF2B5EF4-FFF2-40B4-BE49-F238E27FC236}">
                <a16:creationId xmlns:a16="http://schemas.microsoft.com/office/drawing/2014/main" id="{38977F81-D85A-8D8E-F7F9-889FD3E87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:\gsls\Fortsetzungsantrag_GSLS\BEGUTACHTUNG_GSLS_9.2.2012\Graphiken und zugehörige Daten\Personen und Aktion\DSCF8476.JPG">
            <a:extLst>
              <a:ext uri="{FF2B5EF4-FFF2-40B4-BE49-F238E27FC236}">
                <a16:creationId xmlns:a16="http://schemas.microsoft.com/office/drawing/2014/main" id="{641FD2BE-F621-68E5-9987-1C8E9E4C6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K:\gsls\Fotos\Brueckner\fertig\header\biozentrum_9870.jpg">
            <a:extLst>
              <a:ext uri="{FF2B5EF4-FFF2-40B4-BE49-F238E27FC236}">
                <a16:creationId xmlns:a16="http://schemas.microsoft.com/office/drawing/2014/main" id="{8FA1A860-E957-FA2E-985F-CBED8FB11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K:\gsls\Fotos\Brueckner\fertig\rest\menschen_bei_arbeit\_MG_9464.jpg">
            <a:extLst>
              <a:ext uri="{FF2B5EF4-FFF2-40B4-BE49-F238E27FC236}">
                <a16:creationId xmlns:a16="http://schemas.microsoft.com/office/drawing/2014/main" id="{05087131-713C-DE74-8F20-A25646257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K:\gsls\Fotos\Brueckner\fertig\rest\menschen_bei_arbeit\_MG_0494-Ausschnitt.jpg">
            <a:extLst>
              <a:ext uri="{FF2B5EF4-FFF2-40B4-BE49-F238E27FC236}">
                <a16:creationId xmlns:a16="http://schemas.microsoft.com/office/drawing/2014/main" id="{2D661C23-CF68-9566-F28E-73566189D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631800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7292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67409" y="1196753"/>
            <a:ext cx="11569280" cy="5195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Resolution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conflicts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within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your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thesis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committee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Contact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GS (GS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office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GSLS or GSST Dean)</a:t>
            </a:r>
          </a:p>
          <a:p>
            <a:pPr marL="457200" marR="0" lvl="0" indent="-4572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Contact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Doctoral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Researchers Council (DRC)</a:t>
            </a:r>
          </a:p>
          <a:p>
            <a:pPr marL="45720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Mental Health First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Aiders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(e.g. G. Blum-Oehler, K. Brandl)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„Konfliktberatungsstelle“ of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University of Würzburg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https://www.uni-wuerzburg.de/beschaeftigte/konfliktmanagement/konfliktberatungsstelle/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Hochschulambulanz für Psychotherapie,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Marcusstraße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9-11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https://www.psychologie.uni-wuerzburg.de/hochschulambulanz/ueber-uns/team/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Psychotherapeutische Hochschulambulanz, Margarete-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Höppel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-Platz 1 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5"/>
              </a:rPr>
              <a:t>https://www.ukw.de/en/psychiatry/outpatient-treatment/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External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contact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points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Telefonseelsorge (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phone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counseling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), Krisennetzwerk Unterfranken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Crisis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services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emergencies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Rescue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service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police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How to proceed in conflict situations ?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fik 3" descr="Ein Bild, das festgebunden, Haken, Kunst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90B17386-3FCD-0662-81C9-FE1E492EF7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4797152"/>
            <a:ext cx="2697666" cy="115212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8E199B4-F96B-0056-B98B-54DBA353FD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4432" y="2780928"/>
            <a:ext cx="1800200" cy="1800200"/>
          </a:xfrm>
          <a:prstGeom prst="rect">
            <a:avLst/>
          </a:prstGeom>
        </p:spPr>
      </p:pic>
      <p:pic>
        <p:nvPicPr>
          <p:cNvPr id="8" name="Grafik 7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2B0A5577-2B8F-A46A-2BE5-0A5356AB03E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69"/>
          <a:stretch/>
        </p:blipFill>
        <p:spPr>
          <a:xfrm>
            <a:off x="8256240" y="2492896"/>
            <a:ext cx="1854103" cy="58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5249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67409" y="1196753"/>
            <a:ext cx="11569280" cy="3939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+mj-lt"/>
              </a:rPr>
              <a:t>Resolution </a:t>
            </a:r>
            <a:r>
              <a:rPr lang="de-DE" sz="2800" dirty="0" err="1">
                <a:latin typeface="+mj-lt"/>
              </a:rPr>
              <a:t>of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conflicts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within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your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thesis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committee</a:t>
            </a:r>
            <a:endParaRPr lang="de-DE" sz="2800" dirty="0">
              <a:latin typeface="+mj-lt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2800" dirty="0" err="1">
                <a:latin typeface="+mj-lt"/>
              </a:rPr>
              <a:t>Contact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the</a:t>
            </a:r>
            <a:r>
              <a:rPr lang="de-DE" sz="2800" dirty="0">
                <a:latin typeface="+mj-lt"/>
              </a:rPr>
              <a:t> GSLS (GSLS </a:t>
            </a:r>
            <a:r>
              <a:rPr lang="de-DE" sz="2800" dirty="0" err="1">
                <a:latin typeface="+mj-lt"/>
              </a:rPr>
              <a:t>office</a:t>
            </a:r>
            <a:r>
              <a:rPr lang="de-DE" sz="2800" dirty="0">
                <a:latin typeface="+mj-lt"/>
              </a:rPr>
              <a:t>, GSLS Dean)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2800" dirty="0" err="1">
                <a:latin typeface="+mj-lt"/>
              </a:rPr>
              <a:t>Contact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the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Doctoral</a:t>
            </a:r>
            <a:r>
              <a:rPr lang="de-DE" sz="2800" dirty="0">
                <a:latin typeface="+mj-lt"/>
              </a:rPr>
              <a:t> Researchers Council (DRC)</a:t>
            </a:r>
          </a:p>
          <a:p>
            <a:pPr>
              <a:lnSpc>
                <a:spcPct val="120000"/>
              </a:lnSpc>
            </a:pPr>
            <a:endParaRPr lang="de-DE" sz="3200" dirty="0">
              <a:latin typeface="+mj-lt"/>
            </a:endParaRPr>
          </a:p>
          <a:p>
            <a:pPr lvl="1">
              <a:lnSpc>
                <a:spcPct val="120000"/>
              </a:lnSpc>
            </a:pPr>
            <a:endParaRPr lang="de-DE" sz="2800" dirty="0">
              <a:latin typeface="+mj-lt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+mj-lt"/>
              </a:rPr>
              <a:t>„Konfliktberatungsstelle“ </a:t>
            </a:r>
            <a:r>
              <a:rPr lang="de-DE" sz="2800" dirty="0" err="1">
                <a:latin typeface="+mj-lt"/>
              </a:rPr>
              <a:t>of</a:t>
            </a:r>
            <a:r>
              <a:rPr lang="de-DE" sz="2800" dirty="0">
                <a:latin typeface="+mj-lt"/>
              </a:rPr>
              <a:t> </a:t>
            </a:r>
            <a:r>
              <a:rPr lang="de-DE" sz="2800" dirty="0" err="1">
                <a:latin typeface="+mj-lt"/>
              </a:rPr>
              <a:t>the</a:t>
            </a:r>
            <a:r>
              <a:rPr lang="de-DE" sz="2800" dirty="0">
                <a:latin typeface="+mj-lt"/>
              </a:rPr>
              <a:t> University </a:t>
            </a:r>
            <a:r>
              <a:rPr lang="de-DE" sz="2800" dirty="0" err="1">
                <a:latin typeface="+mj-lt"/>
              </a:rPr>
              <a:t>of</a:t>
            </a:r>
            <a:r>
              <a:rPr lang="de-DE" sz="2800" dirty="0">
                <a:latin typeface="+mj-lt"/>
              </a:rPr>
              <a:t> Würzburg</a:t>
            </a:r>
          </a:p>
          <a:p>
            <a:pPr>
              <a:lnSpc>
                <a:spcPct val="120000"/>
              </a:lnSpc>
            </a:pPr>
            <a:r>
              <a:rPr lang="de-DE" sz="2000" dirty="0">
                <a:latin typeface="+mj-lt"/>
                <a:hlinkClick r:id="rId2"/>
              </a:rPr>
              <a:t>https://www.uni-wuerzburg.de/beschaeftigte/konfliktmanagement/konfliktberatungsstelle/</a:t>
            </a:r>
            <a:endParaRPr lang="de-DE" sz="2000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de-DE" sz="2000" dirty="0">
              <a:latin typeface="+mj-lt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proceed in conflict situations ?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700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37A44C84-8186-4D08-8772-4497BD473F83}"/>
              </a:ext>
            </a:extLst>
          </p:cNvPr>
          <p:cNvSpPr txBox="1"/>
          <p:nvPr/>
        </p:nvSpPr>
        <p:spPr>
          <a:xfrm>
            <a:off x="-816768" y="188640"/>
            <a:ext cx="9433048" cy="494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74638" algn="ctr">
              <a:lnSpc>
                <a:spcPct val="12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Doctoral Researchers’ Council (DRC)</a:t>
            </a:r>
          </a:p>
        </p:txBody>
      </p:sp>
      <p:pic>
        <p:nvPicPr>
          <p:cNvPr id="8" name="Grafik 7" descr="Ein Bild, das Text, Design, Ohrenstöpsel enthält.&#10;&#10;Automatisch generierte Beschreibung">
            <a:extLst>
              <a:ext uri="{FF2B5EF4-FFF2-40B4-BE49-F238E27FC236}">
                <a16:creationId xmlns:a16="http://schemas.microsoft.com/office/drawing/2014/main" id="{51534632-AB87-2F2C-3B51-AED5C27E4B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910276"/>
            <a:ext cx="1789223" cy="1588830"/>
          </a:xfrm>
          <a:prstGeom prst="rect">
            <a:avLst/>
          </a:prstGeom>
        </p:spPr>
      </p:pic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0038E03D-4061-501C-D8ED-3630AC6F781F}"/>
              </a:ext>
            </a:extLst>
          </p:cNvPr>
          <p:cNvGrpSpPr/>
          <p:nvPr/>
        </p:nvGrpSpPr>
        <p:grpSpPr>
          <a:xfrm>
            <a:off x="183931" y="4671900"/>
            <a:ext cx="8292536" cy="1997460"/>
            <a:chOff x="183931" y="4461530"/>
            <a:chExt cx="9165894" cy="2207830"/>
          </a:xfrm>
        </p:grpSpPr>
        <p:pic>
          <p:nvPicPr>
            <p:cNvPr id="6" name="Grafik 5" descr="Ein Bild, das Kleidung, Menschliches Gesicht, Person, Frau enthält.&#10;&#10;Automatisch generierte Beschreibung">
              <a:extLst>
                <a:ext uri="{FF2B5EF4-FFF2-40B4-BE49-F238E27FC236}">
                  <a16:creationId xmlns:a16="http://schemas.microsoft.com/office/drawing/2014/main" id="{7B1D7B1B-9F2E-56A8-1669-47036E434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931" y="4461531"/>
              <a:ext cx="2938111" cy="2207829"/>
            </a:xfrm>
            <a:prstGeom prst="rect">
              <a:avLst/>
            </a:prstGeom>
          </p:spPr>
        </p:pic>
        <p:pic>
          <p:nvPicPr>
            <p:cNvPr id="10" name="Grafik 9" descr="Ein Bild, das Kleidung, Person, Menschen, Schuhwerk enthält.&#10;&#10;Automatisch generierte Beschreibung">
              <a:extLst>
                <a:ext uri="{FF2B5EF4-FFF2-40B4-BE49-F238E27FC236}">
                  <a16:creationId xmlns:a16="http://schemas.microsoft.com/office/drawing/2014/main" id="{0E7176B8-436E-B928-9C9E-8938627FCF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6" r="13087" b="10231"/>
            <a:stretch/>
          </p:blipFill>
          <p:spPr>
            <a:xfrm>
              <a:off x="3294992" y="4461530"/>
              <a:ext cx="2938112" cy="2207829"/>
            </a:xfrm>
            <a:prstGeom prst="rect">
              <a:avLst/>
            </a:prstGeom>
          </p:spPr>
        </p:pic>
        <p:pic>
          <p:nvPicPr>
            <p:cNvPr id="12" name="Grafik 11" descr="Ein Bild, das Kleidung, Person, draußen, Schuhwerk enthält.&#10;&#10;Automatisch generierte Beschreibung">
              <a:extLst>
                <a:ext uri="{FF2B5EF4-FFF2-40B4-BE49-F238E27FC236}">
                  <a16:creationId xmlns:a16="http://schemas.microsoft.com/office/drawing/2014/main" id="{A18D7880-FF81-3708-E10F-062FC7D678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37" t="21513" r="17394" b="10518"/>
            <a:stretch/>
          </p:blipFill>
          <p:spPr>
            <a:xfrm>
              <a:off x="6406054" y="4461530"/>
              <a:ext cx="2943771" cy="2207829"/>
            </a:xfrm>
            <a:prstGeom prst="rect">
              <a:avLst/>
            </a:prstGeom>
          </p:spPr>
        </p:pic>
      </p:grpSp>
      <p:pic>
        <p:nvPicPr>
          <p:cNvPr id="40" name="Grafik 39" descr="Ein Bild, das Grafiken, Farbigkeit, Grafikdesign, Design enthält.&#10;&#10;Automatisch generierte Beschreibung">
            <a:extLst>
              <a:ext uri="{FF2B5EF4-FFF2-40B4-BE49-F238E27FC236}">
                <a16:creationId xmlns:a16="http://schemas.microsoft.com/office/drawing/2014/main" id="{24A5D54F-AF3A-FBD7-7705-201C6EB1BF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938" y="4671901"/>
            <a:ext cx="523220" cy="523220"/>
          </a:xfrm>
          <a:prstGeom prst="rect">
            <a:avLst/>
          </a:prstGeom>
        </p:spPr>
      </p:pic>
      <p:pic>
        <p:nvPicPr>
          <p:cNvPr id="42" name="Grafik 41" descr="Ein Bild, das Symbol, Logo, Schrift, Grafiken enthält.&#10;&#10;Automatisch generierte Beschreibung">
            <a:extLst>
              <a:ext uri="{FF2B5EF4-FFF2-40B4-BE49-F238E27FC236}">
                <a16:creationId xmlns:a16="http://schemas.microsoft.com/office/drawing/2014/main" id="{854B8F8B-0F3C-BDC2-7311-57C8F1DAC2A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053" y="5468443"/>
            <a:ext cx="523220" cy="523220"/>
          </a:xfrm>
          <a:prstGeom prst="rect">
            <a:avLst/>
          </a:prstGeom>
        </p:spPr>
      </p:pic>
      <p:sp>
        <p:nvSpPr>
          <p:cNvPr id="43" name="Textfeld 42">
            <a:extLst>
              <a:ext uri="{FF2B5EF4-FFF2-40B4-BE49-F238E27FC236}">
                <a16:creationId xmlns:a16="http://schemas.microsoft.com/office/drawing/2014/main" id="{4593906B-670A-ADF9-3C9D-191089F448B3}"/>
              </a:ext>
            </a:extLst>
          </p:cNvPr>
          <p:cNvSpPr txBox="1"/>
          <p:nvPr/>
        </p:nvSpPr>
        <p:spPr>
          <a:xfrm>
            <a:off x="9216528" y="4779622"/>
            <a:ext cx="135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@drcwuerzburg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1478312-9874-A3F1-DFFF-F419682DC55A}"/>
              </a:ext>
            </a:extLst>
          </p:cNvPr>
          <p:cNvSpPr txBox="1"/>
          <p:nvPr/>
        </p:nvSpPr>
        <p:spPr>
          <a:xfrm>
            <a:off x="9154273" y="5468443"/>
            <a:ext cx="2751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@DoctoralResearchers Council (DRC)</a:t>
            </a:r>
            <a:br>
              <a:rPr lang="en-US" sz="1400" dirty="0"/>
            </a:br>
            <a:r>
              <a:rPr lang="en-US" sz="1400" dirty="0"/>
              <a:t>Universität Würzburg</a:t>
            </a:r>
          </a:p>
        </p:txBody>
      </p:sp>
      <p:pic>
        <p:nvPicPr>
          <p:cNvPr id="46" name="Grafik 45" descr="Umschlag mit einfarbiger Füllung">
            <a:extLst>
              <a:ext uri="{FF2B5EF4-FFF2-40B4-BE49-F238E27FC236}">
                <a16:creationId xmlns:a16="http://schemas.microsoft.com/office/drawing/2014/main" id="{8F4B850F-605E-E645-5156-842038C19C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70995" y="6157263"/>
            <a:ext cx="647107" cy="647107"/>
          </a:xfrm>
          <a:prstGeom prst="rect">
            <a:avLst/>
          </a:prstGeom>
        </p:spPr>
      </p:pic>
      <p:sp>
        <p:nvSpPr>
          <p:cNvPr id="47" name="Textfeld 46">
            <a:extLst>
              <a:ext uri="{FF2B5EF4-FFF2-40B4-BE49-F238E27FC236}">
                <a16:creationId xmlns:a16="http://schemas.microsoft.com/office/drawing/2014/main" id="{4A6DF4C5-91D7-3770-FBA0-B102D77076EC}"/>
              </a:ext>
            </a:extLst>
          </p:cNvPr>
          <p:cNvSpPr txBox="1"/>
          <p:nvPr/>
        </p:nvSpPr>
        <p:spPr>
          <a:xfrm>
            <a:off x="9216528" y="6323614"/>
            <a:ext cx="2191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drc-gsls@uni-wuerzburg.de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801F2E95-4F0C-2183-4EE2-8AC9B7ACBABA}"/>
              </a:ext>
            </a:extLst>
          </p:cNvPr>
          <p:cNvSpPr txBox="1"/>
          <p:nvPr/>
        </p:nvSpPr>
        <p:spPr>
          <a:xfrm>
            <a:off x="183931" y="1296939"/>
            <a:ext cx="903324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Representation of doctoral students in the GSLS/GSST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Elected by doctoral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Networking with other doctoral representations across Bavaria </a:t>
            </a:r>
          </a:p>
          <a:p>
            <a:r>
              <a:rPr lang="en-US" sz="2400" dirty="0"/>
              <a:t>	and Germany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Organization of social events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Pub Crawl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Pub Quiz/ Trivia Night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BBQ</a:t>
            </a:r>
          </a:p>
        </p:txBody>
      </p:sp>
      <p:pic>
        <p:nvPicPr>
          <p:cNvPr id="4" name="Grafik 3" descr="Ein Bild, das Grafiken, Kunst enthält.&#10;&#10;Automatisch generierte Beschreibung">
            <a:extLst>
              <a:ext uri="{FF2B5EF4-FFF2-40B4-BE49-F238E27FC236}">
                <a16:creationId xmlns:a16="http://schemas.microsoft.com/office/drawing/2014/main" id="{9939637A-A4D9-470E-2A74-11475EFEEE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448" y="2680940"/>
            <a:ext cx="3495527" cy="871593"/>
          </a:xfrm>
          <a:prstGeom prst="rect">
            <a:avLst/>
          </a:prstGeom>
        </p:spPr>
      </p:pic>
      <p:pic>
        <p:nvPicPr>
          <p:cNvPr id="2" name="Grafik 1" descr="Ein Bild, das Schmetterling, Nachtfalter und Schmetterlinge, Kreativität enthält.&#10;&#10;KI-generierte Inhalte können fehlerhaft sein.">
            <a:extLst>
              <a:ext uri="{FF2B5EF4-FFF2-40B4-BE49-F238E27FC236}">
                <a16:creationId xmlns:a16="http://schemas.microsoft.com/office/drawing/2014/main" id="{68314A0B-D9FC-5CE3-C6F8-AC564E37EE4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760" y="3926091"/>
            <a:ext cx="647108" cy="57129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42C5966-E316-BA64-1E68-80A7F7E92565}"/>
              </a:ext>
            </a:extLst>
          </p:cNvPr>
          <p:cNvSpPr txBox="1"/>
          <p:nvPr/>
        </p:nvSpPr>
        <p:spPr>
          <a:xfrm>
            <a:off x="9154273" y="4091102"/>
            <a:ext cx="3081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/>
              <a:t>@drcwuerzburg.bsky.social</a:t>
            </a:r>
          </a:p>
        </p:txBody>
      </p:sp>
    </p:spTree>
    <p:extLst>
      <p:ext uri="{BB962C8B-B14F-4D97-AF65-F5344CB8AC3E}">
        <p14:creationId xmlns:p14="http://schemas.microsoft.com/office/powerpoint/2010/main" val="25437250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Kleidung, Person, Schuhwerk, draußen enthält.&#10;&#10;Automatisch generierte Beschreibung">
            <a:extLst>
              <a:ext uri="{FF2B5EF4-FFF2-40B4-BE49-F238E27FC236}">
                <a16:creationId xmlns:a16="http://schemas.microsoft.com/office/drawing/2014/main" id="{B60EC2BE-A08C-C866-DDC0-0508A0F1FA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3" t="12243" r="11611" b="11611"/>
          <a:stretch/>
        </p:blipFill>
        <p:spPr>
          <a:xfrm>
            <a:off x="3123951" y="2537644"/>
            <a:ext cx="5320884" cy="3990663"/>
          </a:xfrm>
          <a:prstGeom prst="rect">
            <a:avLst/>
          </a:prstGeom>
        </p:spPr>
      </p:pic>
      <p:sp>
        <p:nvSpPr>
          <p:cNvPr id="3" name="Rechteck 4">
            <a:extLst>
              <a:ext uri="{FF2B5EF4-FFF2-40B4-BE49-F238E27FC236}">
                <a16:creationId xmlns:a16="http://schemas.microsoft.com/office/drawing/2014/main" id="{DCEE0C8D-0685-4CF0-8A21-28311283D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101" y="41565"/>
            <a:ext cx="8260022" cy="71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4638" indent="-274638" algn="ctr" defTabSz="179388">
              <a:lnSpc>
                <a:spcPct val="120000"/>
              </a:lnSpc>
            </a:pPr>
            <a:r>
              <a:rPr lang="de-DE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Current</a:t>
            </a:r>
            <a:r>
              <a:rPr lang="de-DE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Team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Grafik 2">
            <a:extLst>
              <a:ext uri="{FF2B5EF4-FFF2-40B4-BE49-F238E27FC236}">
                <a16:creationId xmlns:a16="http://schemas.microsoft.com/office/drawing/2014/main" id="{932B146C-5B45-40B6-AC0F-EEF61BFF1E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3"/>
          <a:stretch/>
        </p:blipFill>
        <p:spPr>
          <a:xfrm>
            <a:off x="9519227" y="2526805"/>
            <a:ext cx="2256517" cy="1804389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reflection stA="70000" endPos="55000" dist="50800" dir="5400000" sy="-100000" algn="bl" rotWithShape="0"/>
            <a:softEdge rad="762000"/>
          </a:effectLst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5D1A3B7E-C0C8-4232-B3E6-4C7280FBEEA1}"/>
              </a:ext>
            </a:extLst>
          </p:cNvPr>
          <p:cNvSpPr/>
          <p:nvPr/>
        </p:nvSpPr>
        <p:spPr>
          <a:xfrm>
            <a:off x="95067" y="6165304"/>
            <a:ext cx="11689565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e-DE" sz="2000" b="1" dirty="0" err="1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Infection</a:t>
            </a:r>
            <a:r>
              <a:rPr lang="de-DE" sz="2000" b="1" dirty="0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de-DE" sz="2000" b="1" dirty="0" err="1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Immunity</a:t>
            </a:r>
            <a:r>
              <a:rPr lang="de-DE" sz="2000" b="1" dirty="0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 – Ecology – Behavioral Studies – </a:t>
            </a:r>
            <a:r>
              <a:rPr lang="de-DE" sz="2000" b="1" dirty="0" err="1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Neurology</a:t>
            </a:r>
            <a:r>
              <a:rPr lang="de-DE" sz="2000" b="1" dirty="0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de-DE" sz="2000" b="1" dirty="0" err="1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Virology</a:t>
            </a:r>
            <a:r>
              <a:rPr lang="de-DE" sz="2000" b="1" dirty="0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 – Experimental </a:t>
            </a:r>
            <a:r>
              <a:rPr lang="de-DE" sz="2000" b="1" dirty="0" err="1">
                <a:highlight>
                  <a:srgbClr val="DDDDDD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Biomedicine</a:t>
            </a:r>
            <a:endParaRPr lang="de-DE" sz="2000" b="1" dirty="0">
              <a:highlight>
                <a:srgbClr val="DDDDDD"/>
              </a:highlight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56">
            <a:extLst>
              <a:ext uri="{FF2B5EF4-FFF2-40B4-BE49-F238E27FC236}">
                <a16:creationId xmlns:a16="http://schemas.microsoft.com/office/drawing/2014/main" id="{4A18F2D9-753D-B1B8-32ED-E0DAE983A39A}"/>
              </a:ext>
            </a:extLst>
          </p:cNvPr>
          <p:cNvGrpSpPr/>
          <p:nvPr/>
        </p:nvGrpSpPr>
        <p:grpSpPr>
          <a:xfrm>
            <a:off x="1380198" y="883468"/>
            <a:ext cx="4017928" cy="1641872"/>
            <a:chOff x="1277816" y="868260"/>
            <a:chExt cx="4017928" cy="1641872"/>
          </a:xfrm>
        </p:grpSpPr>
        <p:grpSp>
          <p:nvGrpSpPr>
            <p:cNvPr id="5" name="Group 51">
              <a:extLst>
                <a:ext uri="{FF2B5EF4-FFF2-40B4-BE49-F238E27FC236}">
                  <a16:creationId xmlns:a16="http://schemas.microsoft.com/office/drawing/2014/main" id="{707737E3-7D46-E947-220A-B4AF030B7248}"/>
                </a:ext>
              </a:extLst>
            </p:cNvPr>
            <p:cNvGrpSpPr/>
            <p:nvPr/>
          </p:nvGrpSpPr>
          <p:grpSpPr>
            <a:xfrm>
              <a:off x="2391330" y="868260"/>
              <a:ext cx="2904414" cy="1641872"/>
              <a:chOff x="2553890" y="764423"/>
              <a:chExt cx="2904414" cy="1641872"/>
            </a:xfrm>
          </p:grpSpPr>
          <p:grpSp>
            <p:nvGrpSpPr>
              <p:cNvPr id="15" name="Group 24">
                <a:extLst>
                  <a:ext uri="{FF2B5EF4-FFF2-40B4-BE49-F238E27FC236}">
                    <a16:creationId xmlns:a16="http://schemas.microsoft.com/office/drawing/2014/main" id="{BB744A82-73F6-AD1E-3754-520E08E66AF9}"/>
                  </a:ext>
                </a:extLst>
              </p:cNvPr>
              <p:cNvGrpSpPr/>
              <p:nvPr/>
            </p:nvGrpSpPr>
            <p:grpSpPr>
              <a:xfrm>
                <a:off x="2553890" y="778961"/>
                <a:ext cx="923946" cy="1627334"/>
                <a:chOff x="4531544" y="778757"/>
                <a:chExt cx="923946" cy="1627334"/>
              </a:xfrm>
            </p:grpSpPr>
            <p:pic>
              <p:nvPicPr>
                <p:cNvPr id="27" name="Grafik 26" descr="Ein Bild, das Menschliches Gesicht, Person, Lächeln, Kleidung enthält.&#10;&#10;Automatisch generierte Beschreibung">
                  <a:extLst>
                    <a:ext uri="{FF2B5EF4-FFF2-40B4-BE49-F238E27FC236}">
                      <a16:creationId xmlns:a16="http://schemas.microsoft.com/office/drawing/2014/main" id="{3780AB1B-FF4C-335B-20B2-9508B53488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223" r="15964"/>
                <a:stretch/>
              </p:blipFill>
              <p:spPr>
                <a:xfrm>
                  <a:off x="4531544" y="778757"/>
                  <a:ext cx="923946" cy="1235004"/>
                </a:xfrm>
                <a:prstGeom prst="rect">
                  <a:avLst/>
                </a:prstGeom>
              </p:spPr>
            </p:pic>
            <p:sp>
              <p:nvSpPr>
                <p:cNvPr id="28" name="Textfeld 27">
                  <a:extLst>
                    <a:ext uri="{FF2B5EF4-FFF2-40B4-BE49-F238E27FC236}">
                      <a16:creationId xmlns:a16="http://schemas.microsoft.com/office/drawing/2014/main" id="{DCA3FB20-0C57-D8F0-DF74-E877EF0D7F01}"/>
                    </a:ext>
                  </a:extLst>
                </p:cNvPr>
                <p:cNvSpPr txBox="1"/>
                <p:nvPr/>
              </p:nvSpPr>
              <p:spPr>
                <a:xfrm>
                  <a:off x="4570992" y="2067537"/>
                  <a:ext cx="81663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Andrea</a:t>
                  </a:r>
                </a:p>
              </p:txBody>
            </p:sp>
          </p:grpSp>
          <p:grpSp>
            <p:nvGrpSpPr>
              <p:cNvPr id="18" name="Group 40">
                <a:extLst>
                  <a:ext uri="{FF2B5EF4-FFF2-40B4-BE49-F238E27FC236}">
                    <a16:creationId xmlns:a16="http://schemas.microsoft.com/office/drawing/2014/main" id="{45A03C83-84FF-ED62-9EFC-C75E4C3C5385}"/>
                  </a:ext>
                </a:extLst>
              </p:cNvPr>
              <p:cNvGrpSpPr/>
              <p:nvPr/>
            </p:nvGrpSpPr>
            <p:grpSpPr>
              <a:xfrm>
                <a:off x="3565111" y="764423"/>
                <a:ext cx="873053" cy="1622623"/>
                <a:chOff x="3565111" y="764423"/>
                <a:chExt cx="873053" cy="1622623"/>
              </a:xfrm>
            </p:grpSpPr>
            <p:pic>
              <p:nvPicPr>
                <p:cNvPr id="21" name="Picture 28" descr="A person in a black suit&#10;&#10;Description automatically generated">
                  <a:extLst>
                    <a:ext uri="{FF2B5EF4-FFF2-40B4-BE49-F238E27FC236}">
                      <a16:creationId xmlns:a16="http://schemas.microsoft.com/office/drawing/2014/main" id="{7BBE87EF-8B58-6F8A-2F0E-3F2ADB0E29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882" t="4251" r="26867" b="36578"/>
                <a:stretch/>
              </p:blipFill>
              <p:spPr>
                <a:xfrm>
                  <a:off x="3577213" y="764423"/>
                  <a:ext cx="860951" cy="1234800"/>
                </a:xfrm>
                <a:prstGeom prst="rect">
                  <a:avLst/>
                </a:prstGeom>
              </p:spPr>
            </p:pic>
            <p:sp>
              <p:nvSpPr>
                <p:cNvPr id="22" name="Textfeld 30">
                  <a:extLst>
                    <a:ext uri="{FF2B5EF4-FFF2-40B4-BE49-F238E27FC236}">
                      <a16:creationId xmlns:a16="http://schemas.microsoft.com/office/drawing/2014/main" id="{0748536D-2AC1-7B14-9DDE-35ABCE96F492}"/>
                    </a:ext>
                  </a:extLst>
                </p:cNvPr>
                <p:cNvSpPr txBox="1"/>
                <p:nvPr/>
              </p:nvSpPr>
              <p:spPr>
                <a:xfrm>
                  <a:off x="3565111" y="2048492"/>
                  <a:ext cx="745717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Salma</a:t>
                  </a:r>
                </a:p>
              </p:txBody>
            </p:sp>
          </p:grpSp>
          <p:pic>
            <p:nvPicPr>
              <p:cNvPr id="19" name="Picture 48" descr="A person with his arms crossed&#10;&#10;Description automatically generated">
                <a:extLst>
                  <a:ext uri="{FF2B5EF4-FFF2-40B4-BE49-F238E27FC236}">
                    <a16:creationId xmlns:a16="http://schemas.microsoft.com/office/drawing/2014/main" id="{A76B0BB8-4E81-A208-5C01-4798861B4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2807" y="766998"/>
                <a:ext cx="925497" cy="1234800"/>
              </a:xfrm>
              <a:prstGeom prst="rect">
                <a:avLst/>
              </a:prstGeom>
            </p:spPr>
          </p:pic>
          <p:sp>
            <p:nvSpPr>
              <p:cNvPr id="20" name="Textfeld 30">
                <a:extLst>
                  <a:ext uri="{FF2B5EF4-FFF2-40B4-BE49-F238E27FC236}">
                    <a16:creationId xmlns:a16="http://schemas.microsoft.com/office/drawing/2014/main" id="{194E907F-6D1E-AAF9-CBB0-ACE1FE3CB908}"/>
                  </a:ext>
                </a:extLst>
              </p:cNvPr>
              <p:cNvSpPr txBox="1"/>
              <p:nvPr/>
            </p:nvSpPr>
            <p:spPr>
              <a:xfrm>
                <a:off x="4603490" y="2057883"/>
                <a:ext cx="64402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Peter</a:t>
                </a:r>
              </a:p>
            </p:txBody>
          </p:sp>
        </p:grpSp>
        <p:grpSp>
          <p:nvGrpSpPr>
            <p:cNvPr id="7" name="Group 55">
              <a:extLst>
                <a:ext uri="{FF2B5EF4-FFF2-40B4-BE49-F238E27FC236}">
                  <a16:creationId xmlns:a16="http://schemas.microsoft.com/office/drawing/2014/main" id="{043A744D-A4E9-6AA0-F3CF-2C5077B26076}"/>
                </a:ext>
              </a:extLst>
            </p:cNvPr>
            <p:cNvGrpSpPr/>
            <p:nvPr/>
          </p:nvGrpSpPr>
          <p:grpSpPr>
            <a:xfrm>
              <a:off x="1277816" y="870086"/>
              <a:ext cx="1150123" cy="1640046"/>
              <a:chOff x="1277816" y="870086"/>
              <a:chExt cx="1150123" cy="1640046"/>
            </a:xfrm>
          </p:grpSpPr>
          <p:sp>
            <p:nvSpPr>
              <p:cNvPr id="9" name="Textfeld 30">
                <a:extLst>
                  <a:ext uri="{FF2B5EF4-FFF2-40B4-BE49-F238E27FC236}">
                    <a16:creationId xmlns:a16="http://schemas.microsoft.com/office/drawing/2014/main" id="{37193594-9017-9F4D-1FD3-8D50D2D1E709}"/>
                  </a:ext>
                </a:extLst>
              </p:cNvPr>
              <p:cNvSpPr txBox="1"/>
              <p:nvPr/>
            </p:nvSpPr>
            <p:spPr>
              <a:xfrm>
                <a:off x="1277816" y="2171578"/>
                <a:ext cx="11501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Anastasiya</a:t>
                </a:r>
              </a:p>
            </p:txBody>
          </p:sp>
          <p:pic>
            <p:nvPicPr>
              <p:cNvPr id="11" name="Picture 54" descr="A person with long blonde hair wearing glasses&#10;&#10;Description automatically generated">
                <a:extLst>
                  <a:ext uri="{FF2B5EF4-FFF2-40B4-BE49-F238E27FC236}">
                    <a16:creationId xmlns:a16="http://schemas.microsoft.com/office/drawing/2014/main" id="{118970A4-C8DA-AD39-96EE-C85947408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12" r="18264"/>
              <a:stretch/>
            </p:blipFill>
            <p:spPr>
              <a:xfrm>
                <a:off x="1431002" y="870086"/>
                <a:ext cx="860951" cy="1234800"/>
              </a:xfrm>
              <a:prstGeom prst="rect">
                <a:avLst/>
              </a:prstGeom>
            </p:spPr>
          </p:pic>
        </p:grpSp>
      </p:grpSp>
      <p:pic>
        <p:nvPicPr>
          <p:cNvPr id="5122" name="Picture 2">
            <a:extLst>
              <a:ext uri="{FF2B5EF4-FFF2-40B4-BE49-F238E27FC236}">
                <a16:creationId xmlns:a16="http://schemas.microsoft.com/office/drawing/2014/main" id="{493B91BF-06CD-B55A-97E0-743BB05CD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4" r="11692"/>
          <a:stretch>
            <a:fillRect/>
          </a:stretch>
        </p:blipFill>
        <p:spPr bwMode="auto">
          <a:xfrm>
            <a:off x="525030" y="883468"/>
            <a:ext cx="799134" cy="124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feld 30">
            <a:extLst>
              <a:ext uri="{FF2B5EF4-FFF2-40B4-BE49-F238E27FC236}">
                <a16:creationId xmlns:a16="http://schemas.microsoft.com/office/drawing/2014/main" id="{5321E57B-8A02-73A2-CE04-E38A44A3F517}"/>
              </a:ext>
            </a:extLst>
          </p:cNvPr>
          <p:cNvSpPr txBox="1"/>
          <p:nvPr/>
        </p:nvSpPr>
        <p:spPr>
          <a:xfrm>
            <a:off x="659352" y="2191866"/>
            <a:ext cx="479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Pia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99699DBA-9385-9E2E-C90F-A6125E99FE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5" r="17825" b="12884"/>
          <a:stretch>
            <a:fillRect/>
          </a:stretch>
        </p:blipFill>
        <p:spPr bwMode="auto">
          <a:xfrm>
            <a:off x="6326198" y="888133"/>
            <a:ext cx="755516" cy="124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feld 30">
            <a:extLst>
              <a:ext uri="{FF2B5EF4-FFF2-40B4-BE49-F238E27FC236}">
                <a16:creationId xmlns:a16="http://schemas.microsoft.com/office/drawing/2014/main" id="{2FD2D26D-745A-8F6D-FA5B-54D3E41FACEB}"/>
              </a:ext>
            </a:extLst>
          </p:cNvPr>
          <p:cNvSpPr txBox="1"/>
          <p:nvPr/>
        </p:nvSpPr>
        <p:spPr>
          <a:xfrm>
            <a:off x="6298637" y="2183314"/>
            <a:ext cx="9813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Sukanya</a:t>
            </a: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6F8F7F4A-B63F-3C9D-0EF0-6B072C085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1" r="21302"/>
          <a:stretch>
            <a:fillRect/>
          </a:stretch>
        </p:blipFill>
        <p:spPr bwMode="auto">
          <a:xfrm>
            <a:off x="5500686" y="908064"/>
            <a:ext cx="717137" cy="121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feld 30">
            <a:extLst>
              <a:ext uri="{FF2B5EF4-FFF2-40B4-BE49-F238E27FC236}">
                <a16:creationId xmlns:a16="http://schemas.microsoft.com/office/drawing/2014/main" id="{0F49CBC2-271A-5074-9233-5945873B607A}"/>
              </a:ext>
            </a:extLst>
          </p:cNvPr>
          <p:cNvSpPr txBox="1"/>
          <p:nvPr/>
        </p:nvSpPr>
        <p:spPr>
          <a:xfrm>
            <a:off x="5419870" y="2174307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Samuel</a:t>
            </a:r>
          </a:p>
        </p:txBody>
      </p:sp>
      <p:pic>
        <p:nvPicPr>
          <p:cNvPr id="5130" name="Picture 10">
            <a:extLst>
              <a:ext uri="{FF2B5EF4-FFF2-40B4-BE49-F238E27FC236}">
                <a16:creationId xmlns:a16="http://schemas.microsoft.com/office/drawing/2014/main" id="{06545CA2-14EB-0228-9171-58F9224F7B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2" r="21156"/>
          <a:stretch>
            <a:fillRect/>
          </a:stretch>
        </p:blipFill>
        <p:spPr bwMode="auto">
          <a:xfrm>
            <a:off x="7296021" y="885800"/>
            <a:ext cx="671908" cy="124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272B3D88-CB1C-AB70-52D0-00E4761093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2" r="18098"/>
          <a:stretch>
            <a:fillRect/>
          </a:stretch>
        </p:blipFill>
        <p:spPr bwMode="auto">
          <a:xfrm>
            <a:off x="8107064" y="895375"/>
            <a:ext cx="667280" cy="124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>
            <a:extLst>
              <a:ext uri="{FF2B5EF4-FFF2-40B4-BE49-F238E27FC236}">
                <a16:creationId xmlns:a16="http://schemas.microsoft.com/office/drawing/2014/main" id="{36798387-57F7-0CC4-1A12-1EFA101F04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5" r="22081"/>
          <a:stretch>
            <a:fillRect/>
          </a:stretch>
        </p:blipFill>
        <p:spPr bwMode="auto">
          <a:xfrm>
            <a:off x="8913479" y="908064"/>
            <a:ext cx="735397" cy="124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feld 30">
            <a:extLst>
              <a:ext uri="{FF2B5EF4-FFF2-40B4-BE49-F238E27FC236}">
                <a16:creationId xmlns:a16="http://schemas.microsoft.com/office/drawing/2014/main" id="{F7741901-6E64-4B42-6BB4-B9C52F057446}"/>
              </a:ext>
            </a:extLst>
          </p:cNvPr>
          <p:cNvSpPr txBox="1"/>
          <p:nvPr/>
        </p:nvSpPr>
        <p:spPr>
          <a:xfrm>
            <a:off x="8008446" y="2174307"/>
            <a:ext cx="8451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Harsha</a:t>
            </a:r>
          </a:p>
        </p:txBody>
      </p:sp>
      <p:sp>
        <p:nvSpPr>
          <p:cNvPr id="40" name="Textfeld 30">
            <a:extLst>
              <a:ext uri="{FF2B5EF4-FFF2-40B4-BE49-F238E27FC236}">
                <a16:creationId xmlns:a16="http://schemas.microsoft.com/office/drawing/2014/main" id="{903321AC-F5AB-5004-E42C-67227D9DD942}"/>
              </a:ext>
            </a:extLst>
          </p:cNvPr>
          <p:cNvSpPr txBox="1"/>
          <p:nvPr/>
        </p:nvSpPr>
        <p:spPr>
          <a:xfrm>
            <a:off x="7133220" y="2190556"/>
            <a:ext cx="970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Johanna</a:t>
            </a:r>
          </a:p>
        </p:txBody>
      </p:sp>
      <p:sp>
        <p:nvSpPr>
          <p:cNvPr id="41" name="Textfeld 30">
            <a:extLst>
              <a:ext uri="{FF2B5EF4-FFF2-40B4-BE49-F238E27FC236}">
                <a16:creationId xmlns:a16="http://schemas.microsoft.com/office/drawing/2014/main" id="{C4DDEE18-32BD-B61B-ACCB-C9ECDB4D06D0}"/>
              </a:ext>
            </a:extLst>
          </p:cNvPr>
          <p:cNvSpPr txBox="1"/>
          <p:nvPr/>
        </p:nvSpPr>
        <p:spPr>
          <a:xfrm>
            <a:off x="8993886" y="2167537"/>
            <a:ext cx="5745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Yigit</a:t>
            </a:r>
          </a:p>
        </p:txBody>
      </p:sp>
    </p:spTree>
    <p:extLst>
      <p:ext uri="{BB962C8B-B14F-4D97-AF65-F5344CB8AC3E}">
        <p14:creationId xmlns:p14="http://schemas.microsoft.com/office/powerpoint/2010/main" val="40030334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>
            <a:extLst>
              <a:ext uri="{FF2B5EF4-FFF2-40B4-BE49-F238E27FC236}">
                <a16:creationId xmlns:a16="http://schemas.microsoft.com/office/drawing/2014/main" id="{DCEE0C8D-0685-4CF0-8A21-28311283D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989" y="188640"/>
            <a:ext cx="8260022" cy="71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74638" indent="-274638" algn="ctr" defTabSz="179388">
              <a:lnSpc>
                <a:spcPct val="120000"/>
              </a:lnSpc>
            </a:pPr>
            <a:r>
              <a:rPr lang="de-DE" sz="3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Social</a:t>
            </a:r>
            <a:r>
              <a:rPr lang="de-DE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 Media</a:t>
            </a:r>
            <a:endParaRPr lang="en-US" sz="3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Grafik 5" descr="Ein Bild, das Muster, Screenshot, Pixel enthält.&#10;&#10;KI-generierte Inhalte können fehlerhaft sein.">
            <a:extLst>
              <a:ext uri="{FF2B5EF4-FFF2-40B4-BE49-F238E27FC236}">
                <a16:creationId xmlns:a16="http://schemas.microsoft.com/office/drawing/2014/main" id="{28A141F4-0AF9-2188-2B91-D2139DD64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7" y="1062860"/>
            <a:ext cx="4365104" cy="4365104"/>
          </a:xfrm>
          <a:prstGeom prst="rect">
            <a:avLst/>
          </a:prstGeom>
        </p:spPr>
      </p:pic>
      <p:pic>
        <p:nvPicPr>
          <p:cNvPr id="9" name="Grafik 8" descr="Ein Bild, das Grafiken, Clipart, Symbol enthält.&#10;&#10;KI-generierte Inhalte können fehlerhaft sein.">
            <a:extLst>
              <a:ext uri="{FF2B5EF4-FFF2-40B4-BE49-F238E27FC236}">
                <a16:creationId xmlns:a16="http://schemas.microsoft.com/office/drawing/2014/main" id="{7ACD9BF6-FACC-450F-8B47-5C8C1308C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760" y="5592403"/>
            <a:ext cx="900000" cy="900000"/>
          </a:xfrm>
          <a:prstGeom prst="rect">
            <a:avLst/>
          </a:prstGeom>
        </p:spPr>
      </p:pic>
      <p:pic>
        <p:nvPicPr>
          <p:cNvPr id="11" name="Grafik 10" descr="Ein Bild, das Logo, Screenshot, Symbol, Grafiken enthält.&#10;&#10;KI-generierte Inhalte können fehlerhaft sein.">
            <a:extLst>
              <a:ext uri="{FF2B5EF4-FFF2-40B4-BE49-F238E27FC236}">
                <a16:creationId xmlns:a16="http://schemas.microsoft.com/office/drawing/2014/main" id="{133F9D5C-F268-C5E3-834B-9203EBDC7B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113" y="5592403"/>
            <a:ext cx="900000" cy="900000"/>
          </a:xfrm>
          <a:prstGeom prst="rect">
            <a:avLst/>
          </a:prstGeom>
        </p:spPr>
      </p:pic>
      <p:pic>
        <p:nvPicPr>
          <p:cNvPr id="13" name="Grafik 12" descr="Ein Bild, das Grafiken, Kreis, Farbigkeit, Grafikdesign enthält.&#10;&#10;KI-generierte Inhalte können fehlerhaft sein.">
            <a:extLst>
              <a:ext uri="{FF2B5EF4-FFF2-40B4-BE49-F238E27FC236}">
                <a16:creationId xmlns:a16="http://schemas.microsoft.com/office/drawing/2014/main" id="{C4A9BBD4-7DAF-4A60-5DF2-D6CF6000C5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447" y="5592403"/>
            <a:ext cx="900000" cy="900000"/>
          </a:xfrm>
          <a:prstGeom prst="rect">
            <a:avLst/>
          </a:prstGeom>
        </p:spPr>
      </p:pic>
      <p:pic>
        <p:nvPicPr>
          <p:cNvPr id="15" name="Grafik 14" descr="Ein Bild, das Schmetterling, Nachtfalter und Schmetterlinge, Kreativität enthält.&#10;&#10;KI-generierte Inhalte können fehlerhaft sein.">
            <a:extLst>
              <a:ext uri="{FF2B5EF4-FFF2-40B4-BE49-F238E27FC236}">
                <a16:creationId xmlns:a16="http://schemas.microsoft.com/office/drawing/2014/main" id="{9890D089-6570-B589-AC07-1D3487374B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426" y="5592403"/>
            <a:ext cx="1018125" cy="900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4F494FF8-5EBF-B776-81B8-43E0DF68A2FE}"/>
              </a:ext>
            </a:extLst>
          </p:cNvPr>
          <p:cNvSpPr txBox="1"/>
          <p:nvPr/>
        </p:nvSpPr>
        <p:spPr>
          <a:xfrm>
            <a:off x="8445624" y="3243181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gsls-drc@uni-wuerzburg.de</a:t>
            </a:r>
          </a:p>
        </p:txBody>
      </p:sp>
    </p:spTree>
    <p:extLst>
      <p:ext uri="{BB962C8B-B14F-4D97-AF65-F5344CB8AC3E}">
        <p14:creationId xmlns:p14="http://schemas.microsoft.com/office/powerpoint/2010/main" val="1239057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375921" y="494873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rgbClr val="002060"/>
                </a:solidFill>
                <a:latin typeface="+mj-lt"/>
              </a:rPr>
              <a:t>Outline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503712" y="1413158"/>
            <a:ext cx="5544616" cy="4321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Structure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of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Regulations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of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</a:t>
            </a: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Path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to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graduation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Admission vs.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enrolment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Thesis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committee</a:t>
            </a:r>
            <a:endParaRPr lang="de-DE" sz="1600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    -  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Idea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behind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GSLS </a:t>
            </a:r>
            <a:r>
              <a:rPr lang="de-DE" sz="1600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training</a:t>
            </a:r>
            <a:r>
              <a:rPr lang="de-DE" sz="16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program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Graduation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requirements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–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GS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study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book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Conflict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management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Scientific </a:t>
            </a:r>
            <a:r>
              <a:rPr lang="de-DE" dirty="0" err="1">
                <a:sym typeface="Wingdings" panose="05000000000000000000" pitchFamily="2" charset="2"/>
              </a:rPr>
              <a:t>and</a:t>
            </a:r>
            <a:r>
              <a:rPr lang="de-DE" dirty="0">
                <a:sym typeface="Wingdings" panose="05000000000000000000" pitchFamily="2" charset="2"/>
              </a:rPr>
              <a:t> transferable skills </a:t>
            </a:r>
            <a:r>
              <a:rPr lang="de-DE" dirty="0" err="1">
                <a:sym typeface="Wingdings" panose="05000000000000000000" pitchFamily="2" charset="2"/>
              </a:rPr>
              <a:t>courses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Activities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events</a:t>
            </a:r>
            <a:endParaRPr lang="de-DE" dirty="0">
              <a:solidFill>
                <a:schemeClr val="bg1">
                  <a:lumMod val="65000"/>
                </a:schemeClr>
              </a:solidFill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pic>
        <p:nvPicPr>
          <p:cNvPr id="14" name="Picture 2" descr="K:\gsls\Fotos\Brueckner\fertig\rest\menschen_bei_arbeit\_MG_9379.jpg">
            <a:extLst>
              <a:ext uri="{FF2B5EF4-FFF2-40B4-BE49-F238E27FC236}">
                <a16:creationId xmlns:a16="http://schemas.microsoft.com/office/drawing/2014/main" id="{1C22C220-069D-D669-1B5A-DF9581C78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:\gsls\Fortsetzungsantrag_GSLS\BEGUTACHTUNG_GSLS_9.2.2012\Graphiken und zugehörige Daten\Personen und Aktion\DSCF8476.JPG">
            <a:extLst>
              <a:ext uri="{FF2B5EF4-FFF2-40B4-BE49-F238E27FC236}">
                <a16:creationId xmlns:a16="http://schemas.microsoft.com/office/drawing/2014/main" id="{2F52E230-8A68-0855-EFBD-3B283CEA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K:\gsls\Fotos\Brueckner\fertig\header\biozentrum_9870.jpg">
            <a:extLst>
              <a:ext uri="{FF2B5EF4-FFF2-40B4-BE49-F238E27FC236}">
                <a16:creationId xmlns:a16="http://schemas.microsoft.com/office/drawing/2014/main" id="{538649BC-E51D-E02C-5AA1-E52CE0B90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K:\gsls\Fotos\Brueckner\fertig\rest\menschen_bei_arbeit\_MG_9464.jpg">
            <a:extLst>
              <a:ext uri="{FF2B5EF4-FFF2-40B4-BE49-F238E27FC236}">
                <a16:creationId xmlns:a16="http://schemas.microsoft.com/office/drawing/2014/main" id="{0956D018-ABCC-F209-BD70-6C70F1CB1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K:\gsls\Fotos\Brueckner\fertig\rest\menschen_bei_arbeit\_MG_0494-Ausschnitt.jpg">
            <a:extLst>
              <a:ext uri="{FF2B5EF4-FFF2-40B4-BE49-F238E27FC236}">
                <a16:creationId xmlns:a16="http://schemas.microsoft.com/office/drawing/2014/main" id="{FFCCA554-9FC8-E207-97D9-409B072D5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700377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915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653043" y="1988840"/>
            <a:ext cx="68859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002060"/>
                </a:solidFill>
                <a:latin typeface="+mj-lt"/>
              </a:rPr>
              <a:t>Scientific </a:t>
            </a:r>
            <a:r>
              <a:rPr lang="de-DE" sz="3200" b="1" dirty="0" err="1">
                <a:solidFill>
                  <a:srgbClr val="002060"/>
                </a:solidFill>
                <a:latin typeface="+mj-lt"/>
              </a:rPr>
              <a:t>and</a:t>
            </a:r>
            <a:r>
              <a:rPr lang="de-DE" sz="3200" b="1" dirty="0">
                <a:solidFill>
                  <a:srgbClr val="002060"/>
                </a:solidFill>
                <a:latin typeface="+mj-lt"/>
              </a:rPr>
              <a:t> Transferable Skills Courses</a:t>
            </a:r>
          </a:p>
        </p:txBody>
      </p:sp>
      <p:pic>
        <p:nvPicPr>
          <p:cNvPr id="2" name="Picture 2" descr="K:\gsls\Fotos\Brueckner\fertig\rest\menschen_bei_arbeit\_MG_9379.jpg">
            <a:extLst>
              <a:ext uri="{FF2B5EF4-FFF2-40B4-BE49-F238E27FC236}">
                <a16:creationId xmlns:a16="http://schemas.microsoft.com/office/drawing/2014/main" id="{C276E2A9-BB9C-AD59-D451-262D91E7D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:\gsls\Fortsetzungsantrag_GSLS\BEGUTACHTUNG_GSLS_9.2.2012\Graphiken und zugehörige Daten\Personen und Aktion\DSCF8476.JPG">
            <a:extLst>
              <a:ext uri="{FF2B5EF4-FFF2-40B4-BE49-F238E27FC236}">
                <a16:creationId xmlns:a16="http://schemas.microsoft.com/office/drawing/2014/main" id="{D5E23B02-F343-66DB-7871-C456B78C8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K:\gsls\Fotos\Brueckner\fertig\header\biozentrum_9870.jpg">
            <a:extLst>
              <a:ext uri="{FF2B5EF4-FFF2-40B4-BE49-F238E27FC236}">
                <a16:creationId xmlns:a16="http://schemas.microsoft.com/office/drawing/2014/main" id="{D62D48E1-D717-52AC-A159-3ACEFAEAE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K:\gsls\Fotos\Brueckner\fertig\rest\menschen_bei_arbeit\_MG_9464.jpg">
            <a:extLst>
              <a:ext uri="{FF2B5EF4-FFF2-40B4-BE49-F238E27FC236}">
                <a16:creationId xmlns:a16="http://schemas.microsoft.com/office/drawing/2014/main" id="{526E5D0D-D5A9-9434-A192-3D0AEC9307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K:\gsls\Fotos\Brueckner\fertig\rest\menschen_bei_arbeit\_MG_0494-Ausschnitt.jpg">
            <a:extLst>
              <a:ext uri="{FF2B5EF4-FFF2-40B4-BE49-F238E27FC236}">
                <a16:creationId xmlns:a16="http://schemas.microsoft.com/office/drawing/2014/main" id="{783DD239-0B01-3BFE-73B8-8CD45858E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700377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5897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524001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1524001" y="-139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0" name="Textfeld 29"/>
          <p:cNvSpPr txBox="1"/>
          <p:nvPr/>
        </p:nvSpPr>
        <p:spPr>
          <a:xfrm>
            <a:off x="1528696" y="220983"/>
            <a:ext cx="9144000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Arial" charset="0"/>
              </a:rPr>
              <a:t>The GSLS customizable training program</a:t>
            </a:r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1507998"/>
            <a:ext cx="6947396" cy="4873330"/>
          </a:xfrm>
          <a:prstGeom prst="rect">
            <a:avLst/>
          </a:prstGeom>
        </p:spPr>
      </p:pic>
      <p:pic>
        <p:nvPicPr>
          <p:cNvPr id="31" name="Grafik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91" r="8736" b="17035"/>
          <a:stretch/>
        </p:blipFill>
        <p:spPr>
          <a:xfrm>
            <a:off x="319186" y="2988193"/>
            <a:ext cx="11553628" cy="2493044"/>
          </a:xfrm>
          <a:prstGeom prst="rect">
            <a:avLst/>
          </a:prstGeom>
        </p:spPr>
      </p:pic>
      <p:sp>
        <p:nvSpPr>
          <p:cNvPr id="42" name="Textfeld 41"/>
          <p:cNvSpPr txBox="1"/>
          <p:nvPr/>
        </p:nvSpPr>
        <p:spPr>
          <a:xfrm>
            <a:off x="2351584" y="1102620"/>
            <a:ext cx="5904656" cy="385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Study book overview</a:t>
            </a:r>
          </a:p>
        </p:txBody>
      </p:sp>
      <p:sp>
        <p:nvSpPr>
          <p:cNvPr id="43" name="Pfeil nach rechts 42"/>
          <p:cNvSpPr/>
          <p:nvPr/>
        </p:nvSpPr>
        <p:spPr>
          <a:xfrm rot="8115877">
            <a:off x="6964853" y="2391681"/>
            <a:ext cx="504471" cy="42573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71F0C03-66EB-4927-90C6-99DD34493E0B}"/>
              </a:ext>
            </a:extLst>
          </p:cNvPr>
          <p:cNvSpPr/>
          <p:nvPr/>
        </p:nvSpPr>
        <p:spPr>
          <a:xfrm>
            <a:off x="319186" y="2868628"/>
            <a:ext cx="11553628" cy="288675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19740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1530368" y="224286"/>
            <a:ext cx="9144000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Arial" charset="0"/>
              </a:rPr>
              <a:t>The GS customizable training program</a:t>
            </a:r>
            <a:endParaRPr lang="en-US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7368" y="1412776"/>
            <a:ext cx="11521280" cy="4696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The study program requires you to </a:t>
            </a:r>
            <a:r>
              <a:rPr lang="en-US" sz="2400" b="1" dirty="0">
                <a:solidFill>
                  <a:srgbClr val="000000"/>
                </a:solidFill>
                <a:latin typeface="Arial" charset="0"/>
              </a:rPr>
              <a:t>complete six “electives” </a:t>
            </a:r>
          </a:p>
          <a:p>
            <a:pPr marL="800100" lvl="1" indent="-342900" fontAlgn="base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deally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, you will have visited at least 3 scientific courses and 3 transferable skills workshops</a:t>
            </a:r>
          </a:p>
          <a:p>
            <a:pPr marL="800100" lvl="1" indent="-342900" fontAlgn="base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</a:rPr>
              <a:t>Definition “Transferable skills”: 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General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skills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that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go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beyond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the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day-to-day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requirements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of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your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PhD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project</a:t>
            </a: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342900" indent="-342900" fontAlgn="base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b="1" i="1" dirty="0">
                <a:solidFill>
                  <a:srgbClr val="1A4F80"/>
                </a:solidFill>
                <a:latin typeface="Arial" charset="0"/>
              </a:rPr>
              <a:t>„Good Scientific Practice“ 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is mandatory for all GSLS doctoral candidates</a:t>
            </a:r>
          </a:p>
          <a:p>
            <a:pPr marL="342900" indent="-342900" fontAlgn="base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Arial" charset="0"/>
              </a:rPr>
              <a:t>For the study program ‘PhD Life Sciences’ please note that the </a:t>
            </a:r>
            <a:r>
              <a:rPr lang="en-GB" sz="2400" b="1" i="1" dirty="0">
                <a:solidFill>
                  <a:srgbClr val="1A4F80"/>
                </a:solidFill>
                <a:latin typeface="Arial" charset="0"/>
              </a:rPr>
              <a:t>“Intercultural Communication”</a:t>
            </a:r>
            <a:r>
              <a:rPr lang="en-GB" sz="2400" i="1" dirty="0">
                <a:solidFill>
                  <a:srgbClr val="1A4F80"/>
                </a:solidFill>
                <a:latin typeface="Arial" charset="0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Arial" charset="0"/>
              </a:rPr>
              <a:t>course is mandatory</a:t>
            </a:r>
          </a:p>
          <a:p>
            <a:pPr fontAlgn="base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defRPr/>
            </a:pPr>
            <a:endParaRPr lang="en-GB" sz="2400" dirty="0">
              <a:solidFill>
                <a:srgbClr val="000000"/>
              </a:solidFill>
              <a:latin typeface="Arial" charset="0"/>
            </a:endParaRPr>
          </a:p>
          <a:p>
            <a:pPr marL="342900" indent="-342900">
              <a:lnSpc>
                <a:spcPts val="2500"/>
              </a:lnSpc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</a:rPr>
              <a:t>Individual choice is encouraged!</a:t>
            </a:r>
          </a:p>
          <a:p>
            <a:pPr marL="342900" indent="-342900">
              <a:lnSpc>
                <a:spcPts val="2500"/>
              </a:lnSpc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0000"/>
                </a:solidFill>
              </a:rPr>
              <a:t>Your thesis committee might recommend courses for you to take</a:t>
            </a:r>
          </a:p>
        </p:txBody>
      </p:sp>
    </p:spTree>
    <p:extLst>
      <p:ext uri="{BB962C8B-B14F-4D97-AF65-F5344CB8AC3E}">
        <p14:creationId xmlns:p14="http://schemas.microsoft.com/office/powerpoint/2010/main" val="28895884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 rot="16200000">
            <a:off x="-2276802" y="2656786"/>
            <a:ext cx="6577530" cy="345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75"/>
              </a:lnSpc>
              <a:defRPr/>
            </a:pPr>
            <a:r>
              <a:rPr lang="de-DE" sz="2400" b="1" dirty="0">
                <a:solidFill>
                  <a:srgbClr val="000000"/>
                </a:solidFill>
                <a:latin typeface="Arial"/>
              </a:rPr>
              <a:t>Transferable Skills - </a:t>
            </a:r>
            <a:r>
              <a:rPr lang="de-DE" sz="2400" b="1" dirty="0" err="1">
                <a:solidFill>
                  <a:srgbClr val="000000"/>
                </a:solidFill>
                <a:latin typeface="Arial"/>
              </a:rPr>
              <a:t>Overview</a:t>
            </a:r>
            <a:endParaRPr lang="de-DE" sz="24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530368" y="224286"/>
            <a:ext cx="9144000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Arial" charset="0"/>
              </a:rPr>
              <a:t>The GS customizable training program</a:t>
            </a:r>
            <a:endParaRPr lang="en-US" b="1" dirty="0">
              <a:solidFill>
                <a:srgbClr val="002060"/>
              </a:solidFill>
              <a:latin typeface="Arial" charset="0"/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808E8927-5218-0F73-F342-E6B68510D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011025"/>
              </p:ext>
            </p:extLst>
          </p:nvPr>
        </p:nvGraphicFramePr>
        <p:xfrm>
          <a:off x="1184511" y="1412776"/>
          <a:ext cx="10354648" cy="5271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3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5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5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716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EARLY STAGE</a:t>
                      </a:r>
                    </a:p>
                  </a:txBody>
                  <a:tcPr marT="36000" marB="3600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/>
                        <a:t>According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to</a:t>
                      </a:r>
                      <a:r>
                        <a:rPr lang="de-DE" sz="1400" dirty="0"/>
                        <a:t> </a:t>
                      </a:r>
                      <a:r>
                        <a:rPr lang="de-DE" sz="1400" dirty="0" err="1"/>
                        <a:t>your</a:t>
                      </a:r>
                      <a:r>
                        <a:rPr lang="de-DE" sz="1400" baseline="0" dirty="0"/>
                        <a:t> </a:t>
                      </a:r>
                      <a:r>
                        <a:rPr lang="de-DE" sz="1400" baseline="0" dirty="0" err="1"/>
                        <a:t>needs</a:t>
                      </a:r>
                      <a:endParaRPr lang="de-DE" sz="1400" dirty="0"/>
                    </a:p>
                  </a:txBody>
                  <a:tcPr marT="36000" marB="3600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FINAL STAGE</a:t>
                      </a:r>
                    </a:p>
                  </a:txBody>
                  <a:tcPr marT="36000" marB="36000"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Good</a:t>
                      </a:r>
                      <a:r>
                        <a:rPr lang="de-DE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Scientific Practice</a:t>
                      </a: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Scientific Writing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Publishing / Writing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of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Scientific Papers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Cover Letter &amp; CV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Intercultural</a:t>
                      </a:r>
                      <a:r>
                        <a:rPr lang="de-DE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Communication</a:t>
                      </a: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Supervising BSc and MSc Students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Job Interview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Poster Design &amp; </a:t>
                      </a:r>
                      <a:r>
                        <a:rPr lang="de-DE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Presentation</a:t>
                      </a:r>
                      <a:endParaRPr lang="de-DE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Critical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Reasoning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and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Logic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Introduction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Biotech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Industries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Oral </a:t>
                      </a:r>
                      <a:r>
                        <a:rPr lang="de-DE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Presentation</a:t>
                      </a:r>
                      <a:endParaRPr lang="de-DE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Purposeful</a:t>
                      </a:r>
                      <a:r>
                        <a:rPr lang="de-DE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Networking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Quality Management and Audit Biotech Industries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Academic Writing (</a:t>
                      </a:r>
                      <a:r>
                        <a:rPr lang="de-DE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for</a:t>
                      </a:r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de-DE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Beginners</a:t>
                      </a:r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</a:t>
                      </a: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Improved</a:t>
                      </a:r>
                      <a:r>
                        <a:rPr lang="de-DE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Reading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</a:t>
                      </a:r>
                      <a:r>
                        <a:rPr lang="de-DE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Manufacturing Practice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EndNote</a:t>
                      </a: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</a:t>
                      </a: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Scientists</a:t>
                      </a:r>
                      <a:endParaRPr lang="de-DE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Slide Writing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/>
                        <a:t>Good</a:t>
                      </a:r>
                      <a:r>
                        <a:rPr lang="de-DE" sz="1400" dirty="0"/>
                        <a:t> Clinical Practice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Literature Research Strategies for Scientists</a:t>
                      </a: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Visual</a:t>
                      </a:r>
                      <a:r>
                        <a:rPr lang="de-DE" sz="1400" baseline="0" dirty="0"/>
                        <a:t> Communication </a:t>
                      </a:r>
                      <a:r>
                        <a:rPr lang="de-DE" sz="1400" baseline="0" dirty="0" err="1"/>
                        <a:t>of</a:t>
                      </a:r>
                      <a:r>
                        <a:rPr lang="de-DE" sz="1400" baseline="0" dirty="0"/>
                        <a:t> Science</a:t>
                      </a:r>
                      <a:endParaRPr lang="de-DE" sz="1400" dirty="0"/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 Patent Law in Life Sciences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Networking</a:t>
                      </a: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at</a:t>
                      </a: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International</a:t>
                      </a:r>
                      <a:r>
                        <a:rPr lang="de-DE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4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Conferences</a:t>
                      </a:r>
                      <a:endParaRPr lang="de-DE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Grant Writing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Project </a:t>
                      </a:r>
                      <a:r>
                        <a:rPr lang="de-DE" sz="14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management</a:t>
                      </a:r>
                      <a:endParaRPr lang="de-DE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Job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Perspectives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in Pharmaceutical Industry</a:t>
                      </a:r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96287">
                <a:tc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Open Access and Copy Right in Science</a:t>
                      </a:r>
                      <a:endParaRPr lang="de-DE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144000" marR="144000" marT="36000" marB="3600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300" dirty="0"/>
                    </a:p>
                  </a:txBody>
                  <a:tcPr marL="144000" marR="144000" marT="36000" marB="3600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300" dirty="0"/>
                    </a:p>
                  </a:txBody>
                  <a:tcPr marL="144000" marR="144000" marT="36000" marB="3600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942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025" y="1221722"/>
            <a:ext cx="9144000" cy="2855350"/>
          </a:xfrm>
          <a:prstGeom prst="rect">
            <a:avLst/>
          </a:prstGeom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581535" y="3861048"/>
            <a:ext cx="7028930" cy="244445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ct val="20000"/>
              </a:spcBef>
              <a:buFont typeface="Arial" pitchFamily="-72" charset="0"/>
              <a:buChar char="•"/>
              <a:defRPr/>
            </a:pPr>
            <a:endParaRPr lang="en-US" dirty="0">
              <a:solidFill>
                <a:srgbClr val="000000"/>
              </a:solidFill>
              <a:latin typeface="+mj-lt"/>
              <a:cs typeface="Arial" pitchFamily="34" charset="0"/>
            </a:endParaRP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/>
                </a:solidFill>
                <a:latin typeface="+mj-lt"/>
              </a:rPr>
              <a:t>Platform for interdisciplinary approach</a:t>
            </a: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/>
                </a:solidFill>
                <a:latin typeface="+mj-lt"/>
              </a:rPr>
              <a:t>Same criteria for all departments/faculties</a:t>
            </a: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/>
                </a:solidFill>
                <a:latin typeface="+mj-lt"/>
              </a:rPr>
              <a:t>Thesis committee</a:t>
            </a: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/>
                </a:solidFill>
                <a:latin typeface="+mj-lt"/>
              </a:rPr>
              <a:t>Structured training program</a:t>
            </a:r>
          </a:p>
          <a:p>
            <a:pPr marL="1257300" lvl="2" indent="-3429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000000"/>
                </a:solidFill>
                <a:latin typeface="+mj-lt"/>
              </a:rPr>
              <a:t>Junior group leaders can be PIs</a:t>
            </a:r>
          </a:p>
          <a:p>
            <a:pPr lvl="2">
              <a:lnSpc>
                <a:spcPct val="120000"/>
              </a:lnSpc>
              <a:spcBef>
                <a:spcPct val="20000"/>
              </a:spcBef>
              <a:defRPr/>
            </a:pPr>
            <a:endParaRPr lang="en-US" dirty="0">
              <a:solidFill>
                <a:srgbClr val="000000"/>
              </a:solidFill>
              <a:latin typeface="Trebuchet MS" panose="020B0603020202020204" pitchFamily="34" charset="0"/>
              <a:cs typeface="Arial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271464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Graduate Schools ?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Würzburg Model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7562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623392" y="1268760"/>
            <a:ext cx="11233248" cy="5144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20000"/>
              </a:lnSpc>
              <a:spcAft>
                <a:spcPts val="1200"/>
              </a:spcAft>
              <a:defRPr/>
            </a:pPr>
            <a:r>
              <a:rPr lang="en-US" sz="2000" b="1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“Scientific courses” – examples:</a:t>
            </a:r>
            <a:endParaRPr lang="en-US" sz="2000" dirty="0">
              <a:solidFill>
                <a:srgbClr val="000000"/>
              </a:solidFill>
              <a:latin typeface="Arial"/>
            </a:endParaRPr>
          </a:p>
          <a:p>
            <a:pPr marL="342900" indent="-342900" fontAlgn="base">
              <a:lnSpc>
                <a:spcPct val="120000"/>
              </a:lnSpc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sz="2000" dirty="0">
                <a:solidFill>
                  <a:srgbClr val="000000"/>
                </a:solidFill>
                <a:latin typeface="Arial"/>
              </a:rPr>
              <a:t>Courses </a:t>
            </a:r>
            <a:r>
              <a:rPr lang="de-DE" sz="2000" dirty="0" err="1">
                <a:solidFill>
                  <a:srgbClr val="000000"/>
                </a:solidFill>
                <a:latin typeface="Arial"/>
              </a:rPr>
              <a:t>offered</a:t>
            </a:r>
            <a:r>
              <a:rPr lang="de-DE" sz="2000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Arial"/>
              </a:rPr>
              <a:t>by</a:t>
            </a:r>
            <a:r>
              <a:rPr lang="de-DE" sz="2000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2000" dirty="0" err="1">
                <a:solidFill>
                  <a:srgbClr val="000000"/>
                </a:solidFill>
                <a:latin typeface="Arial"/>
              </a:rPr>
              <a:t>the</a:t>
            </a:r>
            <a:r>
              <a:rPr lang="de-DE" sz="2000" dirty="0">
                <a:solidFill>
                  <a:srgbClr val="000000"/>
                </a:solidFill>
                <a:latin typeface="Arial"/>
              </a:rPr>
              <a:t> GS</a:t>
            </a:r>
          </a:p>
          <a:p>
            <a:pPr marL="800100" lvl="1" indent="-342900" fontAlgn="base">
              <a:lnSpc>
                <a:spcPct val="120000"/>
              </a:lnSpc>
              <a:buFont typeface="Courier New" panose="02070309020205020404" pitchFamily="49" charset="0"/>
              <a:buChar char="o"/>
              <a:defRPr/>
            </a:pPr>
            <a:r>
              <a:rPr lang="de-DE" dirty="0">
                <a:solidFill>
                  <a:srgbClr val="000000"/>
                </a:solidFill>
                <a:latin typeface="Arial"/>
              </a:rPr>
              <a:t>Statistics </a:t>
            </a:r>
            <a:r>
              <a:rPr lang="de-DE" dirty="0" err="1">
                <a:solidFill>
                  <a:srgbClr val="000000"/>
                </a:solidFill>
                <a:latin typeface="Arial"/>
              </a:rPr>
              <a:t>courses</a:t>
            </a:r>
            <a:r>
              <a:rPr lang="de-DE" dirty="0">
                <a:solidFill>
                  <a:srgbClr val="000000"/>
                </a:solidFill>
                <a:latin typeface="Arial"/>
              </a:rPr>
              <a:t> (e.g. Basic Statistics, </a:t>
            </a:r>
            <a:r>
              <a:rPr lang="de-DE" dirty="0" err="1">
                <a:solidFill>
                  <a:srgbClr val="000000"/>
                </a:solidFill>
                <a:latin typeface="Arial"/>
              </a:rPr>
              <a:t>Introduction</a:t>
            </a:r>
            <a:r>
              <a:rPr lang="de-DE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/>
              </a:rPr>
              <a:t>to</a:t>
            </a:r>
            <a:r>
              <a:rPr lang="de-DE" dirty="0">
                <a:solidFill>
                  <a:srgbClr val="000000"/>
                </a:solidFill>
                <a:latin typeface="Arial"/>
              </a:rPr>
              <a:t> R, Data Analysis </a:t>
            </a:r>
            <a:r>
              <a:rPr lang="de-DE" dirty="0" err="1">
                <a:solidFill>
                  <a:srgbClr val="000000"/>
                </a:solidFill>
                <a:latin typeface="Arial"/>
              </a:rPr>
              <a:t>with</a:t>
            </a:r>
            <a:r>
              <a:rPr lang="de-DE" dirty="0">
                <a:solidFill>
                  <a:srgbClr val="000000"/>
                </a:solidFill>
                <a:latin typeface="Arial"/>
              </a:rPr>
              <a:t> R)</a:t>
            </a:r>
          </a:p>
          <a:p>
            <a:pPr marL="800100" lvl="1" indent="-342900" fontAlgn="b">
              <a:lnSpc>
                <a:spcPct val="120000"/>
              </a:lnSpc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Scientific Image Processing and Analysis</a:t>
            </a:r>
            <a:endParaRPr lang="de-DE" dirty="0">
              <a:solidFill>
                <a:srgbClr val="000000"/>
              </a:solidFill>
              <a:latin typeface="Arial"/>
            </a:endParaRPr>
          </a:p>
          <a:p>
            <a:pPr marL="800100" lvl="1" indent="-342900" fontAlgn="b">
              <a:lnSpc>
                <a:spcPct val="120000"/>
              </a:lnSpc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Advanced Image Analysis and Macro Programming</a:t>
            </a:r>
          </a:p>
          <a:p>
            <a:pPr marL="800100" lvl="1" indent="-342900" fontAlgn="b">
              <a:lnSpc>
                <a:spcPct val="120000"/>
              </a:lnSpc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Software Carpentry</a:t>
            </a:r>
          </a:p>
          <a:p>
            <a:pPr lvl="1" fontAlgn="b">
              <a:lnSpc>
                <a:spcPct val="120000"/>
              </a:lnSpc>
              <a:defRPr/>
            </a:pPr>
            <a:endParaRPr lang="en-US" dirty="0">
              <a:solidFill>
                <a:srgbClr val="000000"/>
              </a:solidFill>
              <a:latin typeface="Arial"/>
            </a:endParaRPr>
          </a:p>
          <a:p>
            <a:pPr marL="342900" indent="-342900" fontAlgn="b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External method courses or seminars</a:t>
            </a:r>
          </a:p>
          <a:p>
            <a:pPr marL="800100" lvl="1" indent="-342900" fontAlgn="b">
              <a:lnSpc>
                <a:spcPct val="120000"/>
              </a:lnSpc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project relevant</a:t>
            </a:r>
          </a:p>
          <a:p>
            <a:pPr marL="800100" lvl="1" indent="-342900" fontAlgn="b">
              <a:lnSpc>
                <a:spcPct val="120000"/>
              </a:lnSpc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duration: at least 1 SWS/week or 1.5 days</a:t>
            </a:r>
          </a:p>
          <a:p>
            <a:pPr marL="800100" lvl="1" indent="-342900" fontAlgn="b">
              <a:lnSpc>
                <a:spcPct val="120000"/>
              </a:lnSpc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0000"/>
                </a:solidFill>
                <a:latin typeface="Arial"/>
              </a:rPr>
              <a:t>certification/confirmation of participation required (or confirmation by supervisor)</a:t>
            </a:r>
          </a:p>
          <a:p>
            <a:pPr marL="342900" indent="-342900" fontAlgn="b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Colloquia/lecture series, e.g. </a:t>
            </a:r>
          </a:p>
          <a:p>
            <a:pPr marL="742950" lvl="1" indent="-285750" fontAlgn="b">
              <a:lnSpc>
                <a:spcPct val="120000"/>
              </a:lnSpc>
              <a:buFont typeface="Courier New" panose="02070309020205020404" pitchFamily="49" charset="0"/>
              <a:buChar char="o"/>
              <a:defRPr/>
            </a:pPr>
            <a:r>
              <a:rPr lang="en-US" dirty="0" err="1">
                <a:solidFill>
                  <a:srgbClr val="000000"/>
                </a:solidFill>
              </a:rPr>
              <a:t>Biocenter</a:t>
            </a:r>
            <a:r>
              <a:rPr lang="en-US" dirty="0">
                <a:solidFill>
                  <a:srgbClr val="000000"/>
                </a:solidFill>
              </a:rPr>
              <a:t> colloquium, RNA seminar &amp; Microbiology colloquium, Zoological colloq., RVZ colloquium, Clinical Medicine lecture series …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530368" y="224286"/>
            <a:ext cx="9144000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Arial" charset="0"/>
              </a:rPr>
              <a:t>The GS customizable training program</a:t>
            </a:r>
            <a:endParaRPr lang="en-US" b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9991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5B1DEDC-DF74-B849-04A0-1147BE14E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2313711"/>
            <a:ext cx="11778493" cy="451752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5E64012-79EE-4162-962F-9249923B0B35}"/>
              </a:ext>
            </a:extLst>
          </p:cNvPr>
          <p:cNvSpPr txBox="1"/>
          <p:nvPr/>
        </p:nvSpPr>
        <p:spPr>
          <a:xfrm>
            <a:off x="5375920" y="1134305"/>
            <a:ext cx="7696291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 err="1">
                <a:solidFill>
                  <a:srgbClr val="000000"/>
                </a:solidFill>
                <a:latin typeface="Arial" charset="0"/>
              </a:rPr>
              <a:t>Please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use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the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>
                <a:solidFill>
                  <a:srgbClr val="000000"/>
                </a:solidFill>
              </a:rPr>
              <a:t>U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sername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you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used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during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your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admission</a:t>
            </a:r>
            <a:endParaRPr lang="de-DE" dirty="0">
              <a:solidFill>
                <a:srgbClr val="000000"/>
              </a:solidFill>
              <a:latin typeface="Arial" charset="0"/>
            </a:endParaRP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de-DE" b="1" dirty="0">
                <a:solidFill>
                  <a:srgbClr val="FF0000"/>
                </a:solidFill>
              </a:rPr>
              <a:t>Do NOT </a:t>
            </a:r>
            <a:r>
              <a:rPr lang="de-DE" b="1" dirty="0" err="1">
                <a:solidFill>
                  <a:srgbClr val="FF0000"/>
                </a:solidFill>
              </a:rPr>
              <a:t>create</a:t>
            </a:r>
            <a:r>
              <a:rPr lang="de-DE" b="1" dirty="0">
                <a:solidFill>
                  <a:srgbClr val="FF0000"/>
                </a:solidFill>
              </a:rPr>
              <a:t> a </a:t>
            </a:r>
            <a:r>
              <a:rPr lang="de-DE" b="1" dirty="0" err="1">
                <a:solidFill>
                  <a:srgbClr val="FF0000"/>
                </a:solidFill>
              </a:rPr>
              <a:t>new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account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0FEEF5C-FDDC-446F-B30E-79E43294BEAC}"/>
              </a:ext>
            </a:extLst>
          </p:cNvPr>
          <p:cNvSpPr txBox="1"/>
          <p:nvPr/>
        </p:nvSpPr>
        <p:spPr>
          <a:xfrm>
            <a:off x="119336" y="1169173"/>
            <a:ext cx="4824536" cy="7266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en-US" b="1" dirty="0">
                <a:solidFill>
                  <a:srgbClr val="297DC9"/>
                </a:solidFill>
                <a:latin typeface="Arial"/>
                <a:cs typeface="Arial"/>
              </a:rPr>
              <a:t>Log in directly at </a:t>
            </a:r>
            <a:r>
              <a:rPr lang="en-US" b="1" dirty="0" err="1">
                <a:solidFill>
                  <a:srgbClr val="297DC9"/>
                </a:solidFill>
                <a:latin typeface="Arial"/>
                <a:cs typeface="Arial"/>
              </a:rPr>
              <a:t>OpenCampus</a:t>
            </a:r>
            <a:r>
              <a:rPr lang="en-US" b="1" dirty="0">
                <a:solidFill>
                  <a:srgbClr val="297DC9"/>
                </a:solidFill>
                <a:latin typeface="Arial"/>
                <a:cs typeface="Arial"/>
              </a:rPr>
              <a:t> 		</a:t>
            </a:r>
            <a:r>
              <a:rPr lang="en-US" sz="1400" b="1" dirty="0">
                <a:solidFill>
                  <a:srgbClr val="000000"/>
                </a:solidFill>
                <a:latin typeface="Arial"/>
                <a:cs typeface="Arial"/>
                <a:hlinkClick r:id="rId3"/>
              </a:rPr>
              <a:t>https://gsls.cloud.opencampus.net/</a:t>
            </a:r>
            <a:endParaRPr lang="en-US" sz="1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Pfeil nach unten 12">
            <a:extLst>
              <a:ext uri="{FF2B5EF4-FFF2-40B4-BE49-F238E27FC236}">
                <a16:creationId xmlns:a16="http://schemas.microsoft.com/office/drawing/2014/main" id="{21539647-1548-42A2-AC07-65F4C6782D54}"/>
              </a:ext>
            </a:extLst>
          </p:cNvPr>
          <p:cNvSpPr/>
          <p:nvPr/>
        </p:nvSpPr>
        <p:spPr>
          <a:xfrm rot="2787180" flipH="1">
            <a:off x="1298594" y="2579242"/>
            <a:ext cx="434366" cy="121619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BB0CF1F-C1E6-4B46-948D-33C3658CCC31}"/>
              </a:ext>
            </a:extLst>
          </p:cNvPr>
          <p:cNvSpPr txBox="1"/>
          <p:nvPr/>
        </p:nvSpPr>
        <p:spPr>
          <a:xfrm>
            <a:off x="1515778" y="218784"/>
            <a:ext cx="9144000" cy="412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ctr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Booking of GS courses</a:t>
            </a:r>
            <a:endParaRPr lang="en-US" sz="2400" b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160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0FEEF5C-FDDC-446F-B30E-79E43294BEAC}"/>
              </a:ext>
            </a:extLst>
          </p:cNvPr>
          <p:cNvSpPr txBox="1"/>
          <p:nvPr/>
        </p:nvSpPr>
        <p:spPr>
          <a:xfrm>
            <a:off x="1847528" y="1196752"/>
            <a:ext cx="7560840" cy="385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Book a workshop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1783D5E-4CC2-4026-9DFD-341F57CD08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600"/>
          <a:stretch/>
        </p:blipFill>
        <p:spPr bwMode="auto">
          <a:xfrm>
            <a:off x="263352" y="1844824"/>
            <a:ext cx="11404395" cy="3096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9E2AC8C-7B5A-4904-8396-14F26882F835}"/>
              </a:ext>
            </a:extLst>
          </p:cNvPr>
          <p:cNvSpPr txBox="1"/>
          <p:nvPr/>
        </p:nvSpPr>
        <p:spPr>
          <a:xfrm>
            <a:off x="1728135" y="5373215"/>
            <a:ext cx="10369152" cy="581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GB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will receive a booking confirmation by email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Pfeil nach unten 12">
            <a:extLst>
              <a:ext uri="{FF2B5EF4-FFF2-40B4-BE49-F238E27FC236}">
                <a16:creationId xmlns:a16="http://schemas.microsoft.com/office/drawing/2014/main" id="{C14D373E-B958-4094-9423-59C959721215}"/>
              </a:ext>
            </a:extLst>
          </p:cNvPr>
          <p:cNvSpPr/>
          <p:nvPr/>
        </p:nvSpPr>
        <p:spPr>
          <a:xfrm rot="5400000" flipH="1">
            <a:off x="1376028" y="2233443"/>
            <a:ext cx="308678" cy="395535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757514C-B461-4B39-8DC7-989C2E516ED8}"/>
              </a:ext>
            </a:extLst>
          </p:cNvPr>
          <p:cNvSpPr txBox="1"/>
          <p:nvPr/>
        </p:nvSpPr>
        <p:spPr>
          <a:xfrm>
            <a:off x="1530368" y="1908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Booking of GS courses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2965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0FEEF5C-FDDC-446F-B30E-79E43294BEAC}"/>
              </a:ext>
            </a:extLst>
          </p:cNvPr>
          <p:cNvSpPr txBox="1"/>
          <p:nvPr/>
        </p:nvSpPr>
        <p:spPr>
          <a:xfrm>
            <a:off x="1640908" y="948705"/>
            <a:ext cx="7560840" cy="385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Book a place on the waiting list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FF64B07-7DFB-4B8F-8484-838756914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4" y="1593061"/>
            <a:ext cx="11953327" cy="238848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B856A22-0479-45B7-A4FC-D75959E7E1AB}"/>
              </a:ext>
            </a:extLst>
          </p:cNvPr>
          <p:cNvSpPr txBox="1"/>
          <p:nvPr/>
        </p:nvSpPr>
        <p:spPr>
          <a:xfrm>
            <a:off x="407368" y="4725144"/>
            <a:ext cx="10441160" cy="1967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0000"/>
                </a:solidFill>
              </a:rPr>
              <a:t>Moving up the waiting list</a:t>
            </a:r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cs typeface="Times New Roman" panose="02020603050405020304" pitchFamily="18" charset="0"/>
              </a:rPr>
              <a:t>If you have moved up from the waiting list, you will receive an email </a:t>
            </a:r>
            <a:endParaRPr lang="en-US" sz="2000" dirty="0">
              <a:cs typeface="Times New Roman" panose="02020603050405020304" pitchFamily="18" charset="0"/>
            </a:endParaRPr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a typeface="Calibri" panose="020F0502020204030204" pitchFamily="34" charset="0"/>
                <a:cs typeface="Times New Roman" panose="02020603050405020304" pitchFamily="18" charset="0"/>
              </a:rPr>
              <a:t>To accept that place you don’t have to do anything else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ea typeface="Calibri" panose="020F0502020204030204" pitchFamily="34" charset="0"/>
                <a:cs typeface="Times New Roman" panose="02020603050405020304" pitchFamily="18" charset="0"/>
              </a:rPr>
              <a:t>If you don’t want to accept the place, cancel it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feil nach unten 12">
            <a:extLst>
              <a:ext uri="{FF2B5EF4-FFF2-40B4-BE49-F238E27FC236}">
                <a16:creationId xmlns:a16="http://schemas.microsoft.com/office/drawing/2014/main" id="{955BD786-4957-4F8A-BB8B-453E2B695601}"/>
              </a:ext>
            </a:extLst>
          </p:cNvPr>
          <p:cNvSpPr/>
          <p:nvPr/>
        </p:nvSpPr>
        <p:spPr>
          <a:xfrm rot="5400000" flipH="1">
            <a:off x="1866099" y="1948287"/>
            <a:ext cx="413715" cy="86409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0C6AC82-6D81-400C-8F0B-B03C8299C234}"/>
              </a:ext>
            </a:extLst>
          </p:cNvPr>
          <p:cNvSpPr txBox="1"/>
          <p:nvPr/>
        </p:nvSpPr>
        <p:spPr>
          <a:xfrm>
            <a:off x="335361" y="4365929"/>
            <a:ext cx="10945216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You will receive a booking confirmation for the waiting list by email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BB0CF1F-C1E6-4B46-948D-33C3658CCC31}"/>
              </a:ext>
            </a:extLst>
          </p:cNvPr>
          <p:cNvSpPr txBox="1"/>
          <p:nvPr/>
        </p:nvSpPr>
        <p:spPr>
          <a:xfrm>
            <a:off x="1515778" y="218784"/>
            <a:ext cx="9144000" cy="412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ctr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Booking of GS courses</a:t>
            </a:r>
            <a:endParaRPr lang="en-US" sz="2400" b="1" dirty="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090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CCD88BA-93E6-5388-2C4D-1EDD3AB34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85" y="1844824"/>
            <a:ext cx="2505860" cy="4527012"/>
          </a:xfrm>
          <a:prstGeom prst="rect">
            <a:avLst/>
          </a:prstGeom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524001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1524001" y="-139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267E4D5C-5C58-40AD-AE25-53D4CBA4B05F}"/>
              </a:ext>
            </a:extLst>
          </p:cNvPr>
          <p:cNvGrpSpPr/>
          <p:nvPr/>
        </p:nvGrpSpPr>
        <p:grpSpPr>
          <a:xfrm>
            <a:off x="422283" y="1052736"/>
            <a:ext cx="11650380" cy="3960440"/>
            <a:chOff x="83223" y="72444"/>
            <a:chExt cx="8055582" cy="2332355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63AC6C41-8B52-4098-A9B0-59EE1E30D563}"/>
                </a:ext>
              </a:extLst>
            </p:cNvPr>
            <p:cNvSpPr/>
            <p:nvPr/>
          </p:nvSpPr>
          <p:spPr>
            <a:xfrm>
              <a:off x="83223" y="1747345"/>
              <a:ext cx="889508" cy="29715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2A531C9A-3378-4494-B0F7-D6F8E2F5EB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507"/>
            <a:stretch>
              <a:fillRect/>
            </a:stretch>
          </p:blipFill>
          <p:spPr bwMode="auto">
            <a:xfrm>
              <a:off x="3120428" y="72444"/>
              <a:ext cx="5018377" cy="233235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8" name="Pfeil nach rechts 16">
              <a:extLst>
                <a:ext uri="{FF2B5EF4-FFF2-40B4-BE49-F238E27FC236}">
                  <a16:creationId xmlns:a16="http://schemas.microsoft.com/office/drawing/2014/main" id="{7FD86359-6411-4663-A062-F5B183907AD0}"/>
                </a:ext>
              </a:extLst>
            </p:cNvPr>
            <p:cNvSpPr/>
            <p:nvPr/>
          </p:nvSpPr>
          <p:spPr>
            <a:xfrm>
              <a:off x="2556493" y="941773"/>
              <a:ext cx="487630" cy="39360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9" name="Ellipse 18">
            <a:extLst>
              <a:ext uri="{FF2B5EF4-FFF2-40B4-BE49-F238E27FC236}">
                <a16:creationId xmlns:a16="http://schemas.microsoft.com/office/drawing/2014/main" id="{95BBFEBF-E851-4640-9AF5-81CC37CE7964}"/>
              </a:ext>
            </a:extLst>
          </p:cNvPr>
          <p:cNvSpPr/>
          <p:nvPr/>
        </p:nvSpPr>
        <p:spPr>
          <a:xfrm>
            <a:off x="7680176" y="3514506"/>
            <a:ext cx="1008112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0FEEF5C-FDDC-446F-B30E-79E43294BEAC}"/>
              </a:ext>
            </a:extLst>
          </p:cNvPr>
          <p:cNvSpPr txBox="1"/>
          <p:nvPr/>
        </p:nvSpPr>
        <p:spPr>
          <a:xfrm>
            <a:off x="278760" y="107003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sz="2800" b="1" dirty="0">
                <a:latin typeface="Arial" charset="0"/>
              </a:rPr>
              <a:t>Overview - “My courses”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4BB0CF1F-C1E6-4B46-948D-33C3658CCC31}"/>
              </a:ext>
            </a:extLst>
          </p:cNvPr>
          <p:cNvSpPr txBox="1"/>
          <p:nvPr/>
        </p:nvSpPr>
        <p:spPr>
          <a:xfrm>
            <a:off x="1515778" y="218784"/>
            <a:ext cx="9144000" cy="412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ctr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Booking of GS courses</a:t>
            </a:r>
            <a:endParaRPr lang="en-US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DA8C005-3519-0BA2-662A-49197CAE2628}"/>
              </a:ext>
            </a:extLst>
          </p:cNvPr>
          <p:cNvSpPr txBox="1"/>
          <p:nvPr/>
        </p:nvSpPr>
        <p:spPr>
          <a:xfrm>
            <a:off x="3039778" y="5049334"/>
            <a:ext cx="90328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Check your bookings on a regular basis</a:t>
            </a:r>
          </a:p>
          <a:p>
            <a:r>
              <a:rPr lang="en-US" dirty="0"/>
              <a:t>  Are you still available? </a:t>
            </a:r>
          </a:p>
          <a:p>
            <a:r>
              <a:rPr lang="en-US" dirty="0"/>
              <a:t>  Have you moved up on the waiting list?</a:t>
            </a:r>
          </a:p>
          <a:p>
            <a:r>
              <a:rPr lang="en-US" dirty="0"/>
              <a:t>  Is your PI up-to-date?  </a:t>
            </a:r>
          </a:p>
          <a:p>
            <a:r>
              <a:rPr lang="en-US" dirty="0"/>
              <a:t>  Please also cancel your registration if you are on the waiting list and no longer wish to participate</a:t>
            </a:r>
          </a:p>
        </p:txBody>
      </p:sp>
    </p:spTree>
    <p:extLst>
      <p:ext uri="{BB962C8B-B14F-4D97-AF65-F5344CB8AC3E}">
        <p14:creationId xmlns:p14="http://schemas.microsoft.com/office/powerpoint/2010/main" val="31666613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524001" y="2725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1524001" y="-1394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2D97558-F4F9-445C-8A1A-37F55B50F8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31" b="17984"/>
          <a:stretch/>
        </p:blipFill>
        <p:spPr>
          <a:xfrm>
            <a:off x="155827" y="1652297"/>
            <a:ext cx="7991913" cy="2376264"/>
          </a:xfrm>
          <a:prstGeom prst="rect">
            <a:avLst/>
          </a:prstGeom>
        </p:spPr>
      </p:pic>
      <p:sp>
        <p:nvSpPr>
          <p:cNvPr id="12" name="Pfeil nach unten 12">
            <a:extLst>
              <a:ext uri="{FF2B5EF4-FFF2-40B4-BE49-F238E27FC236}">
                <a16:creationId xmlns:a16="http://schemas.microsoft.com/office/drawing/2014/main" id="{BF17C945-7E3C-4413-AA28-9EFF7CB7039B}"/>
              </a:ext>
            </a:extLst>
          </p:cNvPr>
          <p:cNvSpPr/>
          <p:nvPr/>
        </p:nvSpPr>
        <p:spPr>
          <a:xfrm rot="5400000" flipH="1">
            <a:off x="1447198" y="3083232"/>
            <a:ext cx="338336" cy="72008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0FEEF5C-FDDC-446F-B30E-79E43294BEAC}"/>
              </a:ext>
            </a:extLst>
          </p:cNvPr>
          <p:cNvSpPr txBox="1"/>
          <p:nvPr/>
        </p:nvSpPr>
        <p:spPr>
          <a:xfrm>
            <a:off x="263352" y="103256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en-US" b="1" dirty="0">
                <a:latin typeface="Arial" charset="0"/>
              </a:rPr>
              <a:t>Cancellation of courses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BB0CF1F-C1E6-4B46-948D-33C3658CCC31}"/>
              </a:ext>
            </a:extLst>
          </p:cNvPr>
          <p:cNvSpPr txBox="1"/>
          <p:nvPr/>
        </p:nvSpPr>
        <p:spPr>
          <a:xfrm>
            <a:off x="1526569" y="192859"/>
            <a:ext cx="9144000" cy="412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ctr" fontAlgn="base">
              <a:lnSpc>
                <a:spcPts val="2500"/>
              </a:lnSpc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Booking of GS courses</a:t>
            </a:r>
            <a:endParaRPr lang="en-US" sz="2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D6D7AB7-D590-8317-C27F-10CE251DB890}"/>
              </a:ext>
            </a:extLst>
          </p:cNvPr>
          <p:cNvSpPr txBox="1"/>
          <p:nvPr/>
        </p:nvSpPr>
        <p:spPr>
          <a:xfrm>
            <a:off x="126372" y="4221088"/>
            <a:ext cx="11868224" cy="266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will receive a cancellation confirmation by email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next person on the waiting list will move up to the list of participants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Cancellation period ends 10 days before the workshop</a:t>
            </a: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Less than 10 days: Please write an email to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  <a:hlinkClick r:id="rId3"/>
              </a:rPr>
              <a:t>gsls-info@uni-wuerzburg.de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and send your medical certificate or supervisor confirmation</a:t>
            </a:r>
          </a:p>
          <a:p>
            <a:pPr marR="0" lvl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If you just don’t show up, we will block you for 6 months from course bookings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Please also cancel your registration immediately even if you are on the waiting list and no longer wish to participate</a:t>
            </a: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69275C2C-022D-BEA7-ACF8-517B32481D0D}"/>
              </a:ext>
            </a:extLst>
          </p:cNvPr>
          <p:cNvSpPr/>
          <p:nvPr/>
        </p:nvSpPr>
        <p:spPr>
          <a:xfrm>
            <a:off x="155827" y="6093296"/>
            <a:ext cx="7884389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12469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21257" t="31100" r="55512" b="50433"/>
          <a:stretch/>
        </p:blipFill>
        <p:spPr>
          <a:xfrm>
            <a:off x="767408" y="3637705"/>
            <a:ext cx="1933767" cy="864710"/>
          </a:xfrm>
          <a:prstGeom prst="rect">
            <a:avLst/>
          </a:prstGeom>
        </p:spPr>
      </p:pic>
      <p:pic>
        <p:nvPicPr>
          <p:cNvPr id="10" name="Grafik 1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49" y="2729360"/>
            <a:ext cx="6705220" cy="100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97138BC8-A17F-4081-BAE4-C0BE3951E783}"/>
              </a:ext>
            </a:extLst>
          </p:cNvPr>
          <p:cNvSpPr txBox="1"/>
          <p:nvPr/>
        </p:nvSpPr>
        <p:spPr>
          <a:xfrm>
            <a:off x="1350742" y="168545"/>
            <a:ext cx="91440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Further training options at the JMU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niversitätsbibliothek Würzburg">
            <a:hlinkClick r:id="rId6"/>
            <a:extLst>
              <a:ext uri="{FF2B5EF4-FFF2-40B4-BE49-F238E27FC236}">
                <a16:creationId xmlns:a16="http://schemas.microsoft.com/office/drawing/2014/main" id="{15F63572-09C0-4B80-AA71-2321A42AD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122" y="3735327"/>
            <a:ext cx="1269615" cy="86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hlinkClick r:id="rId8"/>
            <a:extLst>
              <a:ext uri="{FF2B5EF4-FFF2-40B4-BE49-F238E27FC236}">
                <a16:creationId xmlns:a16="http://schemas.microsoft.com/office/drawing/2014/main" id="{EA908808-4CE0-474B-88F0-A4905A92E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205" y="1629313"/>
            <a:ext cx="190500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B436BD9-A9EB-42E2-A07D-015FF03A077C}"/>
              </a:ext>
            </a:extLst>
          </p:cNvPr>
          <p:cNvGrpSpPr/>
          <p:nvPr/>
        </p:nvGrpSpPr>
        <p:grpSpPr>
          <a:xfrm>
            <a:off x="4919854" y="4340827"/>
            <a:ext cx="2005775" cy="1905000"/>
            <a:chOff x="3039388" y="4070060"/>
            <a:chExt cx="2005775" cy="1905000"/>
          </a:xfrm>
        </p:grpSpPr>
        <p:pic>
          <p:nvPicPr>
            <p:cNvPr id="1032" name="Picture 8">
              <a:hlinkClick r:id="rId10"/>
              <a:extLst>
                <a:ext uri="{FF2B5EF4-FFF2-40B4-BE49-F238E27FC236}">
                  <a16:creationId xmlns:a16="http://schemas.microsoft.com/office/drawing/2014/main" id="{AA49AC97-8D11-4630-9222-EA5AAADA98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4070060"/>
              <a:ext cx="1905000" cy="190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5572145A-48B7-44B0-906B-447A021F6977}"/>
                </a:ext>
              </a:extLst>
            </p:cNvPr>
            <p:cNvSpPr txBox="1"/>
            <p:nvPr/>
          </p:nvSpPr>
          <p:spPr>
            <a:xfrm>
              <a:off x="3039388" y="5667283"/>
              <a:ext cx="20057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400" b="1" dirty="0">
                  <a:solidFill>
                    <a:srgbClr val="004188"/>
                  </a:solidFill>
                  <a:latin typeface="Meta bold"/>
                </a:rPr>
                <a:t>Konfliktmanagement</a:t>
              </a:r>
              <a:endParaRPr lang="en-US" sz="1400" b="1" dirty="0">
                <a:solidFill>
                  <a:srgbClr val="004188"/>
                </a:solidFill>
                <a:latin typeface="Meta bold"/>
              </a:endParaRPr>
            </a:p>
          </p:txBody>
        </p:sp>
      </p:grpSp>
      <p:pic>
        <p:nvPicPr>
          <p:cNvPr id="2" name="Grafik 1">
            <a:hlinkClick r:id="rId12"/>
            <a:extLst>
              <a:ext uri="{FF2B5EF4-FFF2-40B4-BE49-F238E27FC236}">
                <a16:creationId xmlns:a16="http://schemas.microsoft.com/office/drawing/2014/main" id="{E832E60F-649F-2682-981F-4FE03EB5125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8107" t="32500" r="3145" b="43700"/>
          <a:stretch/>
        </p:blipFill>
        <p:spPr>
          <a:xfrm>
            <a:off x="407368" y="1676584"/>
            <a:ext cx="3419872" cy="58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944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32F9EFB-3326-9B7A-A89A-023A4EED6DC2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96CBAAE-C7A5-2C4C-A73B-5961E41E11D6}"/>
              </a:ext>
            </a:extLst>
          </p:cNvPr>
          <p:cNvSpPr txBox="1"/>
          <p:nvPr/>
        </p:nvSpPr>
        <p:spPr>
          <a:xfrm>
            <a:off x="3047104" y="3247023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EB21B35-DD7B-8982-E1BC-5DF31A569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79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431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3AC584F-80E7-D2B8-B3F9-34AC76345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2A4D7D2-C2B7-155D-64F5-9B0A552A0276}"/>
              </a:ext>
            </a:extLst>
          </p:cNvPr>
          <p:cNvSpPr txBox="1"/>
          <p:nvPr/>
        </p:nvSpPr>
        <p:spPr>
          <a:xfrm>
            <a:off x="3048886" y="3244334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46ECB87-852E-D721-2260-9559E95C7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711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63A7945-AC1B-40DA-FC64-815D8FDA6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060A3DE-6161-1EA6-674A-1F28308411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6951" b="65508"/>
          <a:stretch>
            <a:fillRect/>
          </a:stretch>
        </p:blipFill>
        <p:spPr>
          <a:xfrm>
            <a:off x="407368" y="850395"/>
            <a:ext cx="8130973" cy="298576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F8F03533-78BB-31D9-ECDF-33389210FC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35301" b="17450"/>
          <a:stretch>
            <a:fillRect/>
          </a:stretch>
        </p:blipFill>
        <p:spPr>
          <a:xfrm>
            <a:off x="-3118" y="-11915"/>
            <a:ext cx="10923653" cy="688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7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21"/>
          <p:cNvSpPr>
            <a:spLocks noChangeArrowheads="1"/>
          </p:cNvSpPr>
          <p:nvPr/>
        </p:nvSpPr>
        <p:spPr bwMode="auto">
          <a:xfrm>
            <a:off x="4258357" y="1966215"/>
            <a:ext cx="3621146" cy="35594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2">
                <a:alpha val="2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711151" y="1689609"/>
            <a:ext cx="2677598" cy="55321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rgbClr val="C7C7C7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lIns="36000" tIns="36000" rIns="36000" bIns="36000" anchor="ctr" anchorCtr="0"/>
          <a:lstStyle/>
          <a:p>
            <a:pPr algn="ctr" defTabSz="852488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b="1" dirty="0" err="1">
                <a:solidFill>
                  <a:srgbClr val="000000"/>
                </a:solidFill>
              </a:rPr>
              <a:t>Doctoral</a:t>
            </a:r>
            <a:r>
              <a:rPr lang="de-DE" b="1" dirty="0">
                <a:solidFill>
                  <a:srgbClr val="000000"/>
                </a:solidFill>
              </a:rPr>
              <a:t> </a:t>
            </a:r>
            <a:r>
              <a:rPr lang="de-DE" b="1" dirty="0" err="1">
                <a:solidFill>
                  <a:srgbClr val="000000"/>
                </a:solidFill>
              </a:rPr>
              <a:t>phase</a:t>
            </a:r>
            <a:endParaRPr lang="de-DE" b="1" dirty="0">
              <a:solidFill>
                <a:srgbClr val="000000"/>
              </a:solidFill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19463" y="3582617"/>
            <a:ext cx="2520280" cy="553212"/>
          </a:xfrm>
          <a:prstGeom prst="rect">
            <a:avLst/>
          </a:prstGeom>
          <a:solidFill>
            <a:schemeClr val="accent1"/>
          </a:solidFill>
          <a:ln w="9525">
            <a:solidFill>
              <a:srgbClr val="C7C7C7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lIns="36000" tIns="36000" rIns="36000" bIns="36000" anchor="ctr" anchorCtr="0"/>
          <a:lstStyle/>
          <a:p>
            <a:pPr algn="ctr" defTabSz="852488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b="1" dirty="0" err="1">
                <a:solidFill>
                  <a:srgbClr val="000000"/>
                </a:solidFill>
              </a:rPr>
              <a:t>Postdoc</a:t>
            </a:r>
            <a:r>
              <a:rPr lang="de-DE" b="1" dirty="0">
                <a:solidFill>
                  <a:srgbClr val="000000"/>
                </a:solidFill>
              </a:rPr>
              <a:t> </a:t>
            </a:r>
            <a:r>
              <a:rPr lang="de-DE" b="1" dirty="0" err="1">
                <a:solidFill>
                  <a:srgbClr val="000000"/>
                </a:solidFill>
              </a:rPr>
              <a:t>phase</a:t>
            </a:r>
            <a:endParaRPr lang="de-DE" b="1" dirty="0">
              <a:solidFill>
                <a:srgbClr val="000000"/>
              </a:solidFill>
            </a:endParaRP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2792712" y="3574844"/>
            <a:ext cx="2153163" cy="553212"/>
          </a:xfrm>
          <a:prstGeom prst="rect">
            <a:avLst/>
          </a:prstGeom>
          <a:solidFill>
            <a:schemeClr val="accent1"/>
          </a:solidFill>
          <a:ln w="9525">
            <a:solidFill>
              <a:srgbClr val="C7C7C7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lIns="36000" tIns="36000" rIns="36000" bIns="36000" anchor="ctr" anchorCtr="0"/>
          <a:lstStyle/>
          <a:p>
            <a:pPr algn="ctr" defTabSz="852488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b="1" dirty="0">
                <a:solidFill>
                  <a:srgbClr val="000000"/>
                </a:solidFill>
              </a:rPr>
              <a:t>MD </a:t>
            </a:r>
            <a:r>
              <a:rPr lang="de-DE" b="1" dirty="0" err="1">
                <a:solidFill>
                  <a:srgbClr val="000000"/>
                </a:solidFill>
              </a:rPr>
              <a:t>phase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176700" y="3022666"/>
            <a:ext cx="21531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>
                <a:solidFill>
                  <a:srgbClr val="000000"/>
                </a:solidFill>
                <a:latin typeface="+mj-lt"/>
              </a:rPr>
              <a:t>GSLS/GSST</a:t>
            </a:r>
          </a:p>
        </p:txBody>
      </p:sp>
      <p:pic>
        <p:nvPicPr>
          <p:cNvPr id="16" name="Picture 1209" descr="GSLS Academic Writ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03640" y="2177464"/>
            <a:ext cx="2655756" cy="102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7" descr="CIMG1906-light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3"/>
          <a:stretch/>
        </p:blipFill>
        <p:spPr>
          <a:xfrm>
            <a:off x="623392" y="3462861"/>
            <a:ext cx="1747749" cy="1076801"/>
          </a:xfrm>
          <a:prstGeom prst="rect">
            <a:avLst/>
          </a:prstGeom>
        </p:spPr>
      </p:pic>
      <p:pic>
        <p:nvPicPr>
          <p:cNvPr id="34" name="Picture 9" descr="P1010237mod_newMDprogram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826" y="4342538"/>
            <a:ext cx="1655033" cy="1076681"/>
          </a:xfrm>
          <a:prstGeom prst="rect">
            <a:avLst/>
          </a:prstGeom>
        </p:spPr>
      </p:pic>
      <p:pic>
        <p:nvPicPr>
          <p:cNvPr id="35" name="Picture 1" descr="K:\gsls\All\MENTORING life sciences\2010.MENTORING life sciences\2010.Fotos\Fotos_interim_2010\DSCF0584.JPG"/>
          <p:cNvPicPr>
            <a:picLocks noChangeAspect="1" noChangeArrowheads="1"/>
          </p:cNvPicPr>
          <p:nvPr/>
        </p:nvPicPr>
        <p:blipFill>
          <a:blip r:embed="rId6" cstate="print"/>
          <a:srcRect t="28432" b="10497"/>
          <a:stretch>
            <a:fillRect/>
          </a:stretch>
        </p:blipFill>
        <p:spPr bwMode="auto">
          <a:xfrm>
            <a:off x="8222667" y="5395859"/>
            <a:ext cx="2278626" cy="931120"/>
          </a:xfrm>
          <a:prstGeom prst="rect">
            <a:avLst/>
          </a:prstGeom>
          <a:noFill/>
        </p:spPr>
      </p:pic>
      <p:pic>
        <p:nvPicPr>
          <p:cNvPr id="1027" name="Picture 3" descr="K:\gsls\Fotos\Brueckner\fertig\header\biozentrum_987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463" y="909904"/>
            <a:ext cx="1935756" cy="129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K:\gsls\Fotos\Brueckner\fertig\rest\menschen_bei_arbeit\_MG_0494-Ausschnit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757" y="1302740"/>
            <a:ext cx="1346536" cy="89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:\gsls\Fotos\Brueckner\fertig\rest\menschen_bei_arbeit\_MG_866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166" y="4365105"/>
            <a:ext cx="1547245" cy="103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feld 20"/>
          <p:cNvSpPr txBox="1"/>
          <p:nvPr/>
        </p:nvSpPr>
        <p:spPr>
          <a:xfrm>
            <a:off x="1127448" y="1923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Programs of the GSLS/GSST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2983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21A1C8A-8C34-A3C2-ABC4-54C981583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31155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2C472-4581-6D43-88F9-5ED04C801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3397-2CF6-E218-8DC1-9210BFE4B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de-DE" sz="7200" b="1" dirty="0"/>
              <a:t>Do </a:t>
            </a:r>
            <a:r>
              <a:rPr lang="de-DE" sz="7200" b="1" dirty="0" err="1"/>
              <a:t>you</a:t>
            </a:r>
            <a:r>
              <a:rPr lang="de-DE" sz="7200" b="1" dirty="0"/>
              <a:t> </a:t>
            </a:r>
            <a:r>
              <a:rPr lang="de-DE" sz="7200" b="1" dirty="0" err="1"/>
              <a:t>have</a:t>
            </a:r>
            <a:r>
              <a:rPr lang="de-DE" sz="7200" b="1" dirty="0"/>
              <a:t> </a:t>
            </a:r>
            <a:r>
              <a:rPr lang="de-DE" sz="7200" b="1" dirty="0" err="1"/>
              <a:t>any</a:t>
            </a:r>
            <a:r>
              <a:rPr lang="de-DE" sz="7200" b="1" dirty="0"/>
              <a:t> </a:t>
            </a:r>
            <a:r>
              <a:rPr lang="de-DE" sz="7200" b="1" dirty="0" err="1"/>
              <a:t>questions</a:t>
            </a:r>
            <a:r>
              <a:rPr lang="de-DE" sz="7200" b="1" dirty="0"/>
              <a:t>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1C4540A-95CB-1E42-F2E6-3CD66DAFB4C4}"/>
              </a:ext>
            </a:extLst>
          </p:cNvPr>
          <p:cNvSpPr txBox="1"/>
          <p:nvPr/>
        </p:nvSpPr>
        <p:spPr>
          <a:xfrm>
            <a:off x="1343472" y="1484784"/>
            <a:ext cx="10585176" cy="83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de-DE" sz="4400" dirty="0">
                <a:solidFill>
                  <a:srgbClr val="000000"/>
                </a:solidFill>
              </a:rPr>
              <a:t>Course </a:t>
            </a:r>
            <a:r>
              <a:rPr lang="de-DE" sz="4400" dirty="0" err="1">
                <a:solidFill>
                  <a:srgbClr val="000000"/>
                </a:solidFill>
              </a:rPr>
              <a:t>booking</a:t>
            </a:r>
            <a:endParaRPr lang="de-DE" sz="44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4437178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007769" y="1340769"/>
            <a:ext cx="4257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err="1">
                <a:solidFill>
                  <a:srgbClr val="002060"/>
                </a:solidFill>
                <a:latin typeface="+mj-lt"/>
              </a:rPr>
              <a:t>Activities</a:t>
            </a:r>
            <a:r>
              <a:rPr lang="de-DE" sz="3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+mj-lt"/>
              </a:rPr>
              <a:t>and</a:t>
            </a:r>
            <a:r>
              <a:rPr lang="de-DE" sz="32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de-DE" sz="3200" b="1" dirty="0" err="1">
                <a:solidFill>
                  <a:srgbClr val="002060"/>
                </a:solidFill>
                <a:latin typeface="+mj-lt"/>
              </a:rPr>
              <a:t>events</a:t>
            </a:r>
            <a:endParaRPr lang="de-DE" sz="32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" name="Picture 2" descr="K:\gsls\Fotos\Brueckner\fertig\rest\menschen_bei_arbeit\_MG_9379.jpg">
            <a:extLst>
              <a:ext uri="{FF2B5EF4-FFF2-40B4-BE49-F238E27FC236}">
                <a16:creationId xmlns:a16="http://schemas.microsoft.com/office/drawing/2014/main" id="{FA170697-0F4F-9C44-160A-E26A321F5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" y="5653171"/>
            <a:ext cx="1798665" cy="11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:\gsls\Fortsetzungsantrag_GSLS\BEGUTACHTUNG_GSLS_9.2.2012\Graphiken und zugehörige Daten\Personen und Aktion\DSCF8476.JPG">
            <a:extLst>
              <a:ext uri="{FF2B5EF4-FFF2-40B4-BE49-F238E27FC236}">
                <a16:creationId xmlns:a16="http://schemas.microsoft.com/office/drawing/2014/main" id="{B690EB16-4227-38B6-E7EB-10104B211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2470" y="5672993"/>
            <a:ext cx="1849717" cy="118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K:\gsls\Fotos\Brueckner\fertig\header\biozentrum_9870.jpg">
            <a:extLst>
              <a:ext uri="{FF2B5EF4-FFF2-40B4-BE49-F238E27FC236}">
                <a16:creationId xmlns:a16="http://schemas.microsoft.com/office/drawing/2014/main" id="{F83E0FBA-A147-670A-3B21-3A6558D77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716" y="5653433"/>
            <a:ext cx="1806697" cy="12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K:\gsls\Fotos\Brueckner\fertig\rest\menschen_bei_arbeit\_MG_9464.jpg">
            <a:extLst>
              <a:ext uri="{FF2B5EF4-FFF2-40B4-BE49-F238E27FC236}">
                <a16:creationId xmlns:a16="http://schemas.microsoft.com/office/drawing/2014/main" id="{EB9885D0-2D41-C611-0D12-AE53422761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10192011" y="5672993"/>
            <a:ext cx="1994782" cy="1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K:\gsls\Fotos\Brueckner\fertig\rest\menschen_bei_arbeit\_MG_0494-Ausschnitt.jpg">
            <a:extLst>
              <a:ext uri="{FF2B5EF4-FFF2-40B4-BE49-F238E27FC236}">
                <a16:creationId xmlns:a16="http://schemas.microsoft.com/office/drawing/2014/main" id="{8583A182-B9E4-F701-E149-76F98DAC7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84" y="5700377"/>
            <a:ext cx="1777335" cy="118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403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Activities and Events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91344" y="1067743"/>
            <a:ext cx="11521280" cy="670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de-DE" sz="2400" b="1" dirty="0">
              <a:latin typeface="Calibri" pitchFamily="34" charset="0"/>
            </a:endParaRP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rgbClr val="1A4F80"/>
                </a:solidFill>
              </a:rPr>
              <a:t>Welcome Days </a:t>
            </a:r>
            <a:r>
              <a:rPr lang="de-DE" sz="2400" dirty="0">
                <a:solidFill>
                  <a:srgbClr val="1A4F80"/>
                </a:solidFill>
              </a:rPr>
              <a:t>(</a:t>
            </a:r>
            <a:r>
              <a:rPr lang="de-DE" sz="2400" dirty="0" err="1">
                <a:solidFill>
                  <a:srgbClr val="1A4F80"/>
                </a:solidFill>
              </a:rPr>
              <a:t>for</a:t>
            </a:r>
            <a:r>
              <a:rPr lang="de-DE" sz="2400" dirty="0">
                <a:solidFill>
                  <a:srgbClr val="1A4F80"/>
                </a:solidFill>
              </a:rPr>
              <a:t> </a:t>
            </a:r>
            <a:r>
              <a:rPr lang="de-DE" sz="2400" dirty="0" err="1">
                <a:solidFill>
                  <a:srgbClr val="1A4F80"/>
                </a:solidFill>
              </a:rPr>
              <a:t>new</a:t>
            </a:r>
            <a:r>
              <a:rPr lang="de-DE" sz="2400" dirty="0">
                <a:solidFill>
                  <a:srgbClr val="1A4F80"/>
                </a:solidFill>
              </a:rPr>
              <a:t> GS </a:t>
            </a:r>
            <a:r>
              <a:rPr lang="de-DE" sz="2400" dirty="0" err="1">
                <a:solidFill>
                  <a:srgbClr val="1A4F80"/>
                </a:solidFill>
              </a:rPr>
              <a:t>doctoral</a:t>
            </a:r>
            <a:r>
              <a:rPr lang="de-DE" sz="2400" dirty="0">
                <a:solidFill>
                  <a:srgbClr val="1A4F80"/>
                </a:solidFill>
              </a:rPr>
              <a:t> </a:t>
            </a:r>
            <a:r>
              <a:rPr lang="de-DE" sz="2400" dirty="0" err="1">
                <a:solidFill>
                  <a:srgbClr val="1A4F80"/>
                </a:solidFill>
              </a:rPr>
              <a:t>researchers</a:t>
            </a:r>
            <a:r>
              <a:rPr lang="de-DE" sz="2400" dirty="0">
                <a:solidFill>
                  <a:srgbClr val="1A4F80"/>
                </a:solidFill>
              </a:rPr>
              <a:t>)</a:t>
            </a:r>
          </a:p>
          <a:p>
            <a:pPr lvl="2">
              <a:spcAft>
                <a:spcPts val="600"/>
              </a:spcAft>
            </a:pPr>
            <a:r>
              <a:rPr lang="de-DE" sz="2400" dirty="0"/>
              <a:t>18 – 20 November 2026</a:t>
            </a:r>
            <a:endParaRPr lang="de-DE" sz="2400" dirty="0">
              <a:latin typeface="+mj-lt"/>
            </a:endParaRP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rgbClr val="1A4F80"/>
                </a:solidFill>
              </a:rPr>
              <a:t>Graduate Schools‘ Day </a:t>
            </a:r>
            <a:endParaRPr lang="de-DE" sz="2400" dirty="0">
              <a:solidFill>
                <a:srgbClr val="1A4F80"/>
              </a:solidFill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e-DE" sz="2400" dirty="0"/>
              <a:t>	</a:t>
            </a:r>
            <a:r>
              <a:rPr lang="de-DE" sz="2400" dirty="0" err="1"/>
              <a:t>July</a:t>
            </a:r>
            <a:r>
              <a:rPr lang="de-DE" sz="2400" dirty="0"/>
              <a:t> 2027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rgbClr val="1A4F80"/>
                </a:solidFill>
              </a:rPr>
              <a:t>GSLS </a:t>
            </a:r>
            <a:r>
              <a:rPr lang="de-DE" sz="2400" b="1" dirty="0" err="1">
                <a:solidFill>
                  <a:srgbClr val="1A4F80"/>
                </a:solidFill>
              </a:rPr>
              <a:t>Lecture</a:t>
            </a:r>
            <a:r>
              <a:rPr lang="de-DE" sz="2400" b="1" dirty="0">
                <a:solidFill>
                  <a:srgbClr val="1A4F80"/>
                </a:solidFill>
              </a:rPr>
              <a:t> Series „Clinical </a:t>
            </a:r>
            <a:r>
              <a:rPr lang="de-DE" sz="2400" b="1" dirty="0" err="1">
                <a:solidFill>
                  <a:srgbClr val="1A4F80"/>
                </a:solidFill>
              </a:rPr>
              <a:t>Medicine</a:t>
            </a:r>
            <a:r>
              <a:rPr lang="de-DE" sz="2400" b="1" dirty="0">
                <a:solidFill>
                  <a:srgbClr val="1A4F80"/>
                </a:solidFill>
              </a:rPr>
              <a:t>“ </a:t>
            </a:r>
            <a:endParaRPr lang="de-DE" sz="2400" dirty="0">
              <a:solidFill>
                <a:srgbClr val="1A4F80"/>
              </a:solidFill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e-DE" sz="2400" b="1" dirty="0">
                <a:solidFill>
                  <a:srgbClr val="1A4F80"/>
                </a:solidFill>
              </a:rPr>
              <a:t>      </a:t>
            </a:r>
            <a:r>
              <a:rPr lang="de-DE" sz="2400" dirty="0"/>
              <a:t>In </a:t>
            </a:r>
            <a:r>
              <a:rPr lang="de-DE" sz="2400" dirty="0" err="1"/>
              <a:t>summer</a:t>
            </a:r>
            <a:r>
              <a:rPr lang="de-DE" sz="2400" dirty="0"/>
              <a:t> </a:t>
            </a:r>
            <a:r>
              <a:rPr lang="de-DE" sz="2400" dirty="0" err="1"/>
              <a:t>terms</a:t>
            </a:r>
            <a:r>
              <a:rPr lang="de-DE" sz="2400" dirty="0"/>
              <a:t> (</a:t>
            </a:r>
            <a:r>
              <a:rPr lang="de-DE" sz="2400" dirty="0" err="1"/>
              <a:t>please</a:t>
            </a:r>
            <a:r>
              <a:rPr lang="de-DE" sz="2400" dirty="0"/>
              <a:t> </a:t>
            </a:r>
            <a:r>
              <a:rPr lang="de-DE" sz="2400" dirty="0" err="1"/>
              <a:t>register</a:t>
            </a:r>
            <a:r>
              <a:rPr lang="de-DE" sz="2400" dirty="0"/>
              <a:t> via </a:t>
            </a:r>
            <a:r>
              <a:rPr lang="de-DE" sz="2400" dirty="0" err="1"/>
              <a:t>OpenCampus</a:t>
            </a:r>
            <a:r>
              <a:rPr lang="de-DE" sz="2400" dirty="0"/>
              <a:t>)</a:t>
            </a:r>
          </a:p>
          <a:p>
            <a:pPr marL="914400" lvl="1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rgbClr val="1A4F80"/>
                </a:solidFill>
              </a:rPr>
              <a:t>EUREKA ! Symposium </a:t>
            </a:r>
            <a:r>
              <a:rPr lang="de-DE" sz="2400" dirty="0">
                <a:solidFill>
                  <a:srgbClr val="1A4F80"/>
                </a:solidFill>
              </a:rPr>
              <a:t>(international </a:t>
            </a:r>
            <a:r>
              <a:rPr lang="de-DE" sz="2400" dirty="0" err="1">
                <a:solidFill>
                  <a:srgbClr val="1A4F80"/>
                </a:solidFill>
              </a:rPr>
              <a:t>symposium</a:t>
            </a:r>
            <a:r>
              <a:rPr lang="de-DE" sz="2400" dirty="0">
                <a:solidFill>
                  <a:srgbClr val="1A4F80"/>
                </a:solidFill>
              </a:rPr>
              <a:t> </a:t>
            </a:r>
            <a:r>
              <a:rPr lang="de-DE" sz="2400" dirty="0" err="1">
                <a:solidFill>
                  <a:srgbClr val="1A4F80"/>
                </a:solidFill>
              </a:rPr>
              <a:t>organized</a:t>
            </a:r>
            <a:r>
              <a:rPr lang="de-DE" sz="2400" dirty="0">
                <a:solidFill>
                  <a:srgbClr val="1A4F80"/>
                </a:solidFill>
              </a:rPr>
              <a:t> </a:t>
            </a:r>
            <a:r>
              <a:rPr lang="de-DE" sz="2400" dirty="0" err="1">
                <a:solidFill>
                  <a:srgbClr val="1A4F80"/>
                </a:solidFill>
              </a:rPr>
              <a:t>by</a:t>
            </a:r>
            <a:r>
              <a:rPr lang="de-DE" sz="2400" dirty="0">
                <a:solidFill>
                  <a:srgbClr val="1A4F80"/>
                </a:solidFill>
              </a:rPr>
              <a:t> GSLS </a:t>
            </a:r>
            <a:r>
              <a:rPr lang="de-DE" sz="2400" dirty="0" err="1">
                <a:solidFill>
                  <a:srgbClr val="1A4F80"/>
                </a:solidFill>
              </a:rPr>
              <a:t>students</a:t>
            </a:r>
            <a:r>
              <a:rPr lang="de-DE" sz="2400" dirty="0">
                <a:solidFill>
                  <a:srgbClr val="1A4F80"/>
                </a:solidFill>
              </a:rPr>
              <a:t>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e-DE" sz="2400" dirty="0"/>
              <a:t>	7 – 8 October 2026 (Rudolf Virchow Center, UKW)</a:t>
            </a:r>
          </a:p>
          <a:p>
            <a:pPr lvl="1">
              <a:spcAft>
                <a:spcPts val="600"/>
              </a:spcAft>
            </a:pPr>
            <a:endParaRPr lang="de-DE" sz="2400" dirty="0">
              <a:solidFill>
                <a:srgbClr val="C00000"/>
              </a:solidFill>
            </a:endParaRPr>
          </a:p>
          <a:p>
            <a:pPr lvl="1">
              <a:spcAft>
                <a:spcPts val="600"/>
              </a:spcAft>
            </a:pPr>
            <a:endParaRPr lang="de-DE" sz="2400" dirty="0">
              <a:solidFill>
                <a:srgbClr val="C00000"/>
              </a:solidFill>
            </a:endParaRPr>
          </a:p>
          <a:p>
            <a:pPr lvl="1">
              <a:spcAft>
                <a:spcPts val="600"/>
              </a:spcAft>
            </a:pPr>
            <a:endParaRPr lang="de-DE" sz="2400" dirty="0">
              <a:solidFill>
                <a:srgbClr val="C00000"/>
              </a:solidFill>
            </a:endParaRPr>
          </a:p>
          <a:p>
            <a:pPr lvl="1">
              <a:spcAft>
                <a:spcPts val="600"/>
              </a:spcAft>
            </a:pPr>
            <a:endParaRPr lang="de-DE" sz="2400" dirty="0">
              <a:solidFill>
                <a:srgbClr val="C00000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de-DE" sz="105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23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-312712" y="771671"/>
            <a:ext cx="9361040" cy="610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b="1" dirty="0">
              <a:latin typeface="Calibri" pitchFamily="34" charset="0"/>
            </a:endParaRP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2400" b="1" dirty="0"/>
              <a:t>Welcome Days </a:t>
            </a:r>
            <a:r>
              <a:rPr lang="de-DE" sz="2400" dirty="0"/>
              <a:t>(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new</a:t>
            </a:r>
            <a:r>
              <a:rPr lang="de-DE" sz="2400" dirty="0"/>
              <a:t> GS </a:t>
            </a:r>
            <a:r>
              <a:rPr lang="de-DE" sz="2400" dirty="0" err="1"/>
              <a:t>doctoral</a:t>
            </a:r>
            <a:r>
              <a:rPr lang="de-DE" sz="2400" dirty="0"/>
              <a:t> </a:t>
            </a:r>
            <a:r>
              <a:rPr lang="de-DE" sz="2400" dirty="0" err="1"/>
              <a:t>researchers</a:t>
            </a:r>
            <a:r>
              <a:rPr lang="de-DE" sz="2400" dirty="0"/>
              <a:t>)</a:t>
            </a:r>
          </a:p>
          <a:p>
            <a:pPr lvl="2">
              <a:spcAft>
                <a:spcPts val="600"/>
              </a:spcAft>
            </a:pPr>
            <a:r>
              <a:rPr lang="de-DE" sz="2400" dirty="0"/>
              <a:t>18 – 20 November 2026</a:t>
            </a: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>
                <a:solidFill>
                  <a:srgbClr val="0070C0"/>
                </a:solidFill>
              </a:rPr>
              <a:t>2 </a:t>
            </a:r>
            <a:r>
              <a:rPr lang="de-DE" sz="2000" dirty="0" err="1">
                <a:solidFill>
                  <a:srgbClr val="0070C0"/>
                </a:solidFill>
              </a:rPr>
              <a:t>times</a:t>
            </a:r>
            <a:r>
              <a:rPr lang="de-DE" sz="2000" dirty="0">
                <a:solidFill>
                  <a:srgbClr val="0070C0"/>
                </a:solidFill>
              </a:rPr>
              <a:t> per year /</a:t>
            </a:r>
            <a:r>
              <a:rPr lang="de-DE" sz="2000" dirty="0" err="1">
                <a:solidFill>
                  <a:srgbClr val="0070C0"/>
                </a:solidFill>
              </a:rPr>
              <a:t>depending</a:t>
            </a:r>
            <a:r>
              <a:rPr lang="de-DE" sz="2000" dirty="0">
                <a:solidFill>
                  <a:srgbClr val="0070C0"/>
                </a:solidFill>
              </a:rPr>
              <a:t> on the </a:t>
            </a:r>
            <a:r>
              <a:rPr lang="de-DE" sz="2000" dirty="0" err="1">
                <a:solidFill>
                  <a:srgbClr val="0070C0"/>
                </a:solidFill>
              </a:rPr>
              <a:t>number</a:t>
            </a:r>
            <a:r>
              <a:rPr lang="de-DE" sz="2000" dirty="0">
                <a:solidFill>
                  <a:srgbClr val="0070C0"/>
                </a:solidFill>
              </a:rPr>
              <a:t> of new PhD </a:t>
            </a:r>
            <a:r>
              <a:rPr lang="de-DE" sz="2000" dirty="0" err="1">
                <a:solidFill>
                  <a:srgbClr val="0070C0"/>
                </a:solidFill>
              </a:rPr>
              <a:t>candidates</a:t>
            </a:r>
            <a:endParaRPr lang="de-DE" sz="2000" dirty="0">
              <a:solidFill>
                <a:srgbClr val="0070C0"/>
              </a:solidFill>
            </a:endParaRP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 err="1">
                <a:solidFill>
                  <a:srgbClr val="0070C0"/>
                </a:solidFill>
              </a:rPr>
              <a:t>Excellent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networking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opportunities</a:t>
            </a:r>
            <a:endParaRPr lang="de-DE" sz="2000" dirty="0">
              <a:solidFill>
                <a:srgbClr val="0070C0"/>
              </a:solidFill>
            </a:endParaRP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 err="1">
                <a:solidFill>
                  <a:srgbClr val="0070C0"/>
                </a:solidFill>
              </a:rPr>
              <a:t>Detailed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introduction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to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the</a:t>
            </a:r>
            <a:r>
              <a:rPr lang="de-DE" sz="2000" dirty="0">
                <a:solidFill>
                  <a:srgbClr val="0070C0"/>
                </a:solidFill>
              </a:rPr>
              <a:t> GSLS</a:t>
            </a: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70C0"/>
                </a:solidFill>
              </a:rPr>
              <a:t>What to expect from a PhD </a:t>
            </a: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>
                <a:solidFill>
                  <a:srgbClr val="0070C0"/>
                </a:solidFill>
              </a:rPr>
              <a:t>Short </a:t>
            </a:r>
            <a:r>
              <a:rPr lang="de-DE" sz="2000" dirty="0" err="1">
                <a:solidFill>
                  <a:srgbClr val="0070C0"/>
                </a:solidFill>
              </a:rPr>
              <a:t>introductions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to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your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PhD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projects</a:t>
            </a:r>
            <a:endParaRPr lang="de-DE" sz="2000" dirty="0">
              <a:solidFill>
                <a:srgbClr val="0070C0"/>
              </a:solidFill>
            </a:endParaRP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 err="1">
                <a:solidFill>
                  <a:srgbClr val="0070C0"/>
                </a:solidFill>
              </a:rPr>
              <a:t>Varied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offer</a:t>
            </a:r>
            <a:r>
              <a:rPr lang="de-DE" sz="2000" dirty="0">
                <a:solidFill>
                  <a:srgbClr val="0070C0"/>
                </a:solidFill>
              </a:rPr>
              <a:t> of </a:t>
            </a:r>
            <a:r>
              <a:rPr lang="de-DE" sz="2000" dirty="0" err="1">
                <a:solidFill>
                  <a:srgbClr val="0070C0"/>
                </a:solidFill>
              </a:rPr>
              <a:t>important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workshops</a:t>
            </a:r>
            <a:r>
              <a:rPr lang="de-DE" sz="2000" dirty="0">
                <a:solidFill>
                  <a:srgbClr val="0070C0"/>
                </a:solidFill>
              </a:rPr>
              <a:t> (</a:t>
            </a:r>
            <a:r>
              <a:rPr lang="de-DE" sz="2000" dirty="0" err="1">
                <a:solidFill>
                  <a:srgbClr val="0070C0"/>
                </a:solidFill>
              </a:rPr>
              <a:t>Good</a:t>
            </a:r>
            <a:r>
              <a:rPr lang="de-DE" sz="2000" dirty="0">
                <a:solidFill>
                  <a:srgbClr val="0070C0"/>
                </a:solidFill>
              </a:rPr>
              <a:t> Scientific Practice, </a:t>
            </a:r>
            <a:r>
              <a:rPr lang="de-DE" sz="2000" dirty="0" err="1">
                <a:solidFill>
                  <a:srgbClr val="0070C0"/>
                </a:solidFill>
              </a:rPr>
              <a:t>Intercultural</a:t>
            </a:r>
            <a:r>
              <a:rPr lang="de-DE" sz="2000" dirty="0">
                <a:solidFill>
                  <a:srgbClr val="0070C0"/>
                </a:solidFill>
              </a:rPr>
              <a:t> Communication)</a:t>
            </a: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>
                <a:solidFill>
                  <a:srgbClr val="0070C0"/>
                </a:solidFill>
              </a:rPr>
              <a:t>Social </a:t>
            </a:r>
            <a:r>
              <a:rPr lang="de-DE" sz="2000" dirty="0" err="1">
                <a:solidFill>
                  <a:srgbClr val="0070C0"/>
                </a:solidFill>
              </a:rPr>
              <a:t>event</a:t>
            </a:r>
            <a:r>
              <a:rPr lang="de-DE" sz="2000" dirty="0">
                <a:solidFill>
                  <a:srgbClr val="0070C0"/>
                </a:solidFill>
              </a:rPr>
              <a:t> (</a:t>
            </a:r>
            <a:r>
              <a:rPr lang="de-DE" sz="2000" dirty="0" err="1">
                <a:solidFill>
                  <a:srgbClr val="0070C0"/>
                </a:solidFill>
              </a:rPr>
              <a:t>guided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  <a:r>
              <a:rPr lang="de-DE" sz="2000" dirty="0" err="1">
                <a:solidFill>
                  <a:srgbClr val="0070C0"/>
                </a:solidFill>
              </a:rPr>
              <a:t>city</a:t>
            </a:r>
            <a:r>
              <a:rPr lang="de-DE" sz="2000" dirty="0">
                <a:solidFill>
                  <a:srgbClr val="0070C0"/>
                </a:solidFill>
              </a:rPr>
              <a:t> tour and </a:t>
            </a:r>
            <a:r>
              <a:rPr lang="de-DE" sz="2000" dirty="0" err="1">
                <a:solidFill>
                  <a:srgbClr val="0070C0"/>
                </a:solidFill>
              </a:rPr>
              <a:t>pub</a:t>
            </a:r>
            <a:r>
              <a:rPr lang="de-DE" sz="2000" dirty="0">
                <a:solidFill>
                  <a:srgbClr val="0070C0"/>
                </a:solidFill>
              </a:rPr>
              <a:t> crawl with the DRC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70C0"/>
                </a:solidFill>
              </a:rPr>
              <a:t>Counts as “Retreat” for your study book if fully attended</a:t>
            </a:r>
            <a:endParaRPr lang="de-DE" sz="2000" dirty="0">
              <a:solidFill>
                <a:srgbClr val="0070C0"/>
              </a:solidFill>
            </a:endParaRPr>
          </a:p>
          <a:p>
            <a:pPr lvl="1"/>
            <a:endParaRPr lang="de-DE" sz="2800" b="1" dirty="0">
              <a:solidFill>
                <a:srgbClr val="0070C0"/>
              </a:solidFill>
              <a:latin typeface="+mj-lt"/>
            </a:endParaRPr>
          </a:p>
          <a:p>
            <a:pPr lvl="5"/>
            <a:endParaRPr lang="de-DE" sz="1050" dirty="0">
              <a:latin typeface="Calibri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Annual Activities and Events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 descr="Ein Bild, das draußen, Kleidung, Himmel, Person enthält.&#10;&#10;Automatisch generierte Beschreibung">
            <a:extLst>
              <a:ext uri="{FF2B5EF4-FFF2-40B4-BE49-F238E27FC236}">
                <a16:creationId xmlns:a16="http://schemas.microsoft.com/office/drawing/2014/main" id="{7027B200-4F8C-3051-6CAD-FC433C1ED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3691" y="4608258"/>
            <a:ext cx="2999656" cy="2249742"/>
          </a:xfrm>
          <a:prstGeom prst="rect">
            <a:avLst/>
          </a:prstGeom>
        </p:spPr>
      </p:pic>
      <p:pic>
        <p:nvPicPr>
          <p:cNvPr id="8" name="Grafik 7" descr="Ein Bild, das Im Haus, Kleidung, Person, Tisch enthält.&#10;&#10;Automatisch generierte Beschreibung">
            <a:extLst>
              <a:ext uri="{FF2B5EF4-FFF2-40B4-BE49-F238E27FC236}">
                <a16:creationId xmlns:a16="http://schemas.microsoft.com/office/drawing/2014/main" id="{CEC523DC-88D2-D2EA-801C-321336E1C5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1296144"/>
            <a:ext cx="2999656" cy="224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3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443294" y="764704"/>
            <a:ext cx="914399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400" b="1" dirty="0">
              <a:latin typeface="+mj-lt"/>
            </a:endParaRPr>
          </a:p>
          <a:p>
            <a:pPr marL="457200" lvl="3" indent="-457200">
              <a:buFont typeface="Wingdings" panose="05000000000000000000" pitchFamily="2" charset="2"/>
              <a:buChar char="Ø"/>
            </a:pPr>
            <a:r>
              <a:rPr lang="de-DE" sz="2000" b="1" dirty="0" err="1">
                <a:solidFill>
                  <a:srgbClr val="0070C0"/>
                </a:solidFill>
                <a:latin typeface="+mj-lt"/>
              </a:rPr>
              <a:t>Each</a:t>
            </a:r>
            <a:r>
              <a:rPr lang="de-DE" sz="2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de-DE" sz="2000" b="1" dirty="0" err="1">
                <a:solidFill>
                  <a:srgbClr val="0070C0"/>
                </a:solidFill>
                <a:latin typeface="+mj-lt"/>
              </a:rPr>
              <a:t>July</a:t>
            </a:r>
            <a:r>
              <a:rPr lang="de-DE" sz="2000" b="1" dirty="0">
                <a:solidFill>
                  <a:srgbClr val="0070C0"/>
                </a:solidFill>
                <a:latin typeface="+mj-lt"/>
              </a:rPr>
              <a:t>: Graduate Schools Day</a:t>
            </a:r>
          </a:p>
          <a:p>
            <a:pPr marL="0" lvl="3"/>
            <a:endParaRPr lang="de-DE" sz="2000" b="1" dirty="0">
              <a:solidFill>
                <a:srgbClr val="0070C0"/>
              </a:solidFill>
              <a:latin typeface="+mj-lt"/>
            </a:endParaRPr>
          </a:p>
          <a:p>
            <a:pPr marL="3657600" lvl="7" indent="-457200">
              <a:buFont typeface="Arial" panose="020B0604020202020204" pitchFamily="34" charset="0"/>
              <a:buChar char="•"/>
            </a:pPr>
            <a:r>
              <a:rPr lang="de-DE" sz="2000" dirty="0">
                <a:latin typeface="+mj-lt"/>
              </a:rPr>
              <a:t>Career </a:t>
            </a:r>
            <a:r>
              <a:rPr lang="de-DE" sz="2000" dirty="0" err="1">
                <a:latin typeface="+mj-lt"/>
              </a:rPr>
              <a:t>session</a:t>
            </a:r>
            <a:endParaRPr lang="de-DE" sz="2000" dirty="0">
              <a:latin typeface="+mj-lt"/>
            </a:endParaRPr>
          </a:p>
          <a:p>
            <a:pPr marL="3657600" lvl="7" indent="-457200">
              <a:buFont typeface="Arial" panose="020B0604020202020204" pitchFamily="34" charset="0"/>
              <a:buChar char="•"/>
            </a:pPr>
            <a:r>
              <a:rPr lang="de-DE" sz="2000" dirty="0">
                <a:latin typeface="+mj-lt"/>
              </a:rPr>
              <a:t>General-</a:t>
            </a:r>
            <a:r>
              <a:rPr lang="de-DE" sz="2000" dirty="0" err="1">
                <a:latin typeface="+mj-lt"/>
              </a:rPr>
              <a:t>interest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lecture</a:t>
            </a:r>
            <a:endParaRPr lang="de-DE" sz="2000" dirty="0">
              <a:latin typeface="+mj-lt"/>
            </a:endParaRPr>
          </a:p>
          <a:p>
            <a:pPr marL="3657600" lvl="7" indent="-457200">
              <a:buFont typeface="Arial" panose="020B0604020202020204" pitchFamily="34" charset="0"/>
              <a:buChar char="•"/>
            </a:pPr>
            <a:r>
              <a:rPr lang="de-DE" sz="2000" dirty="0">
                <a:latin typeface="+mj-lt"/>
              </a:rPr>
              <a:t>Graduation </a:t>
            </a:r>
            <a:r>
              <a:rPr lang="de-DE" sz="2000" dirty="0" err="1">
                <a:latin typeface="+mj-lt"/>
              </a:rPr>
              <a:t>ceremony</a:t>
            </a:r>
            <a:endParaRPr lang="de-DE" sz="2000" dirty="0">
              <a:latin typeface="+mj-lt"/>
            </a:endParaRPr>
          </a:p>
          <a:p>
            <a:pPr marL="3657600" lvl="7" indent="-457200">
              <a:buFont typeface="Arial" panose="020B0604020202020204" pitchFamily="34" charset="0"/>
              <a:buChar char="•"/>
            </a:pPr>
            <a:r>
              <a:rPr lang="de-DE" sz="2000" dirty="0">
                <a:latin typeface="+mj-lt"/>
              </a:rPr>
              <a:t>Supervisor of </a:t>
            </a:r>
            <a:r>
              <a:rPr lang="de-DE" sz="2000" dirty="0" err="1">
                <a:latin typeface="+mj-lt"/>
              </a:rPr>
              <a:t>the</a:t>
            </a:r>
            <a:r>
              <a:rPr lang="de-DE" sz="2000" dirty="0">
                <a:latin typeface="+mj-lt"/>
              </a:rPr>
              <a:t> </a:t>
            </a:r>
            <a:r>
              <a:rPr lang="de-DE" sz="2000" dirty="0" err="1">
                <a:latin typeface="+mj-lt"/>
              </a:rPr>
              <a:t>year</a:t>
            </a:r>
            <a:endParaRPr lang="de-DE" sz="2000" dirty="0">
              <a:latin typeface="+mj-lt"/>
            </a:endParaRPr>
          </a:p>
          <a:p>
            <a:pPr marL="3657600" lvl="7" indent="-457200">
              <a:buFont typeface="Arial" panose="020B0604020202020204" pitchFamily="34" charset="0"/>
              <a:buChar char="•"/>
            </a:pPr>
            <a:r>
              <a:rPr lang="de-DE" sz="2000" dirty="0">
                <a:latin typeface="+mj-lt"/>
              </a:rPr>
              <a:t>Thai Chi Session</a:t>
            </a:r>
          </a:p>
          <a:p>
            <a:pPr marL="3657600" lvl="7" indent="-457200">
              <a:buFont typeface="Arial" panose="020B0604020202020204" pitchFamily="34" charset="0"/>
              <a:buChar char="•"/>
            </a:pPr>
            <a:r>
              <a:rPr lang="de-DE" sz="2000" dirty="0">
                <a:latin typeface="+mj-lt"/>
              </a:rPr>
              <a:t>Live </a:t>
            </a:r>
            <a:r>
              <a:rPr lang="de-DE" sz="2000" dirty="0" err="1">
                <a:latin typeface="+mj-lt"/>
              </a:rPr>
              <a:t>music</a:t>
            </a:r>
            <a:r>
              <a:rPr lang="de-DE" sz="2000" dirty="0">
                <a:latin typeface="+mj-lt"/>
              </a:rPr>
              <a:t> and </a:t>
            </a:r>
            <a:r>
              <a:rPr lang="de-DE" sz="2000" dirty="0" err="1">
                <a:latin typeface="+mj-lt"/>
              </a:rPr>
              <a:t>dinner</a:t>
            </a:r>
            <a:endParaRPr lang="de-DE" sz="2000" dirty="0">
              <a:latin typeface="+mj-lt"/>
            </a:endParaRPr>
          </a:p>
          <a:p>
            <a:pPr lvl="7"/>
            <a:r>
              <a:rPr lang="de-DE" sz="2000" dirty="0">
                <a:solidFill>
                  <a:srgbClr val="102376"/>
                </a:solidFill>
                <a:latin typeface="+mj-lt"/>
              </a:rPr>
              <a:t>		</a:t>
            </a:r>
            <a:endParaRPr lang="de-DE" sz="2000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11" name="Gerader Verbinder 10"/>
          <p:cNvCxnSpPr/>
          <p:nvPr/>
        </p:nvCxnSpPr>
        <p:spPr>
          <a:xfrm>
            <a:off x="1981200" y="832296"/>
            <a:ext cx="8532000" cy="0"/>
          </a:xfrm>
          <a:prstGeom prst="line">
            <a:avLst/>
          </a:prstGeom>
          <a:ln w="19050">
            <a:gradFill flip="none" rotWithShape="1">
              <a:gsLst>
                <a:gs pos="88000">
                  <a:srgbClr val="00277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Annual Activities and Events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 descr="Ein Bild, das draußen, Himmel, Gras, Menschen enthält.&#10;&#10;KI-generierte Inhalte können fehlerhaft sein.">
            <a:extLst>
              <a:ext uri="{FF2B5EF4-FFF2-40B4-BE49-F238E27FC236}">
                <a16:creationId xmlns:a16="http://schemas.microsoft.com/office/drawing/2014/main" id="{E436FBDE-D5C0-4F0A-A3A3-E2C53B359D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7918"/>
            <a:ext cx="3570306" cy="2010082"/>
          </a:xfrm>
          <a:prstGeom prst="rect">
            <a:avLst/>
          </a:prstGeom>
        </p:spPr>
      </p:pic>
      <p:pic>
        <p:nvPicPr>
          <p:cNvPr id="16" name="Grafik 15" descr="Ein Bild, das Text, Kleidung, draußen, Person enthält.&#10;&#10;KI-generierte Inhalte können fehlerhaft sein.">
            <a:extLst>
              <a:ext uri="{FF2B5EF4-FFF2-40B4-BE49-F238E27FC236}">
                <a16:creationId xmlns:a16="http://schemas.microsoft.com/office/drawing/2014/main" id="{C46F4AA9-D720-461C-76F5-5D4C46957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1552" y="2529619"/>
            <a:ext cx="2996953" cy="1384592"/>
          </a:xfrm>
          <a:prstGeom prst="rect">
            <a:avLst/>
          </a:prstGeom>
        </p:spPr>
      </p:pic>
      <p:pic>
        <p:nvPicPr>
          <p:cNvPr id="18" name="Grafik 17" descr="Ein Bild, das Kleidung, Person, Im Haus, Wand enthält.&#10;&#10;KI-generierte Inhalte können fehlerhaft sein.">
            <a:extLst>
              <a:ext uri="{FF2B5EF4-FFF2-40B4-BE49-F238E27FC236}">
                <a16:creationId xmlns:a16="http://schemas.microsoft.com/office/drawing/2014/main" id="{054BA122-39E6-F26B-0A84-C8D72AC60F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447" y="4847918"/>
            <a:ext cx="2662890" cy="1997168"/>
          </a:xfrm>
          <a:prstGeom prst="rect">
            <a:avLst/>
          </a:prstGeom>
        </p:spPr>
      </p:pic>
      <p:pic>
        <p:nvPicPr>
          <p:cNvPr id="20" name="Grafik 19" descr="Ein Bild, das Text, Kleidung, Whiteboard, Im Haus enthält.&#10;&#10;KI-generierte Inhalte können fehlerhaft sein.">
            <a:extLst>
              <a:ext uri="{FF2B5EF4-FFF2-40B4-BE49-F238E27FC236}">
                <a16:creationId xmlns:a16="http://schemas.microsoft.com/office/drawing/2014/main" id="{B2D4DA10-E5EB-B7F1-37F1-9899F14B5F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79277" y="2529619"/>
            <a:ext cx="2996953" cy="138459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45681A4-3041-8473-D8E7-3E8DA5F9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8811" y="1035663"/>
            <a:ext cx="3091224" cy="437250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88CC71A-E1C5-E6AC-C6D6-B64E8D3E01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2" t="17410" r="5472"/>
          <a:stretch>
            <a:fillRect/>
          </a:stretch>
        </p:blipFill>
        <p:spPr>
          <a:xfrm>
            <a:off x="31965" y="2830193"/>
            <a:ext cx="2524201" cy="188863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452BFEEA-2B21-A4E8-464A-D8104BC6D57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910" y="4847918"/>
            <a:ext cx="2662891" cy="199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4490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79376" y="1340768"/>
            <a:ext cx="1094521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b="1" dirty="0">
                <a:latin typeface="+mj-lt"/>
              </a:rPr>
              <a:t>GSLS Lecture Series “Clinical Medicine”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Takes place in the Summer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Lecture series in English, fully accountable towards your GSLS curriculum (Scientific courses/lectures)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Highly recommended for anyone with interest in the interplay between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unmet medical needs and basic research</a:t>
            </a:r>
          </a:p>
          <a:p>
            <a:endParaRPr lang="en-US" dirty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sz="2400" b="1" dirty="0">
                <a:latin typeface="+mj-lt"/>
              </a:rPr>
              <a:t>Topics in SS 2026:</a:t>
            </a:r>
            <a:r>
              <a:rPr lang="en-US" sz="2000" dirty="0">
                <a:latin typeface="+mj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e.g. psychiatric disorders, cancer treatment, antiviral therapies</a:t>
            </a:r>
          </a:p>
          <a:p>
            <a:endParaRPr lang="en-US" sz="20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b="1" dirty="0">
              <a:latin typeface="+mj-lt"/>
            </a:endParaRPr>
          </a:p>
          <a:p>
            <a:r>
              <a:rPr lang="en-US" sz="2000" b="1" dirty="0">
                <a:solidFill>
                  <a:srgbClr val="0070C0"/>
                </a:solidFill>
                <a:latin typeface="+mj-lt"/>
              </a:rPr>
              <a:t>When: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  Mondays, 4:15 - 5:45 pm (Start: April/May 2024)</a:t>
            </a:r>
          </a:p>
          <a:p>
            <a:r>
              <a:rPr lang="en-US" sz="2000" b="1" dirty="0">
                <a:solidFill>
                  <a:srgbClr val="0070C0"/>
                </a:solidFill>
                <a:latin typeface="+mj-lt"/>
              </a:rPr>
              <a:t>Where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: Rudolf Virchow Center (RVZ), Seminar Room 1</a:t>
            </a:r>
            <a:r>
              <a:rPr lang="en-US" sz="2000" baseline="30000" dirty="0">
                <a:solidFill>
                  <a:srgbClr val="0070C0"/>
                </a:solidFill>
                <a:latin typeface="+mj-lt"/>
              </a:rPr>
              <a:t>st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 floor </a:t>
            </a:r>
          </a:p>
          <a:p>
            <a:r>
              <a:rPr lang="en-US" sz="2000" dirty="0">
                <a:solidFill>
                  <a:srgbClr val="0070C0"/>
                </a:solidFill>
                <a:latin typeface="+mj-lt"/>
              </a:rPr>
              <a:t>             (Josef-Schneider-Str. 2, Building no. 15)</a:t>
            </a:r>
            <a:br>
              <a:rPr lang="en-US" sz="2000" dirty="0">
                <a:solidFill>
                  <a:srgbClr val="0070C0"/>
                </a:solidFill>
                <a:latin typeface="+mj-lt"/>
              </a:rPr>
            </a:br>
            <a:r>
              <a:rPr lang="en-US" sz="2000" dirty="0">
                <a:solidFill>
                  <a:srgbClr val="0070C0"/>
                </a:solidFill>
                <a:latin typeface="+mj-lt"/>
              </a:rPr>
              <a:t> </a:t>
            </a:r>
          </a:p>
          <a:p>
            <a:r>
              <a:rPr lang="en-US" sz="2000" b="1" dirty="0">
                <a:solidFill>
                  <a:srgbClr val="0070C0"/>
                </a:solidFill>
                <a:latin typeface="+mj-lt"/>
              </a:rPr>
              <a:t>Registration: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 via </a:t>
            </a:r>
            <a:r>
              <a:rPr lang="en-US" sz="2000" dirty="0" err="1">
                <a:solidFill>
                  <a:srgbClr val="0070C0"/>
                </a:solidFill>
                <a:latin typeface="+mj-lt"/>
              </a:rPr>
              <a:t>OpenCampus</a:t>
            </a:r>
            <a:endParaRPr lang="de-DE" sz="2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Activities and Events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6092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013" y="4846001"/>
            <a:ext cx="2555819" cy="170387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125" y="4846000"/>
            <a:ext cx="2555819" cy="170387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13" y="4844456"/>
            <a:ext cx="2555819" cy="1703879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389620" y="1436412"/>
            <a:ext cx="11539028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symposium </a:t>
            </a: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field of Life Sciences</a:t>
            </a:r>
          </a:p>
          <a:p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Organized by the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 students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GSLS</a:t>
            </a: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Two-day symposium including: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Talks by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outstanding researcher speakers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Germany and abroad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Talks by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speakers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GSLS (including awards)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session (including awards)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and essay writing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contests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Career session</a:t>
            </a:r>
          </a:p>
          <a:p>
            <a:pPr lvl="1"/>
            <a:endParaRPr lang="en-US" sz="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 for young researchers to discuss their research, meet other PhD students, and gain valuable insights into the current developments in the field of Life Sciences</a:t>
            </a:r>
            <a:endParaRPr lang="de-DE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919536" y="6548335"/>
            <a:ext cx="2808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100" dirty="0" err="1">
                <a:solidFill>
                  <a:srgbClr val="000000"/>
                </a:solidFill>
              </a:rPr>
              <a:t>Get</a:t>
            </a:r>
            <a:r>
              <a:rPr lang="de-DE" sz="1100" dirty="0">
                <a:solidFill>
                  <a:srgbClr val="000000"/>
                </a:solidFill>
              </a:rPr>
              <a:t> in </a:t>
            </a:r>
            <a:r>
              <a:rPr lang="de-DE" sz="1100" dirty="0" err="1">
                <a:solidFill>
                  <a:srgbClr val="000000"/>
                </a:solidFill>
              </a:rPr>
              <a:t>contact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with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the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sponsoring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companies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836368" y="6551766"/>
            <a:ext cx="2483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100" dirty="0" err="1">
                <a:solidFill>
                  <a:srgbClr val="000000"/>
                </a:solidFill>
              </a:rPr>
              <a:t>Meet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other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researchers</a:t>
            </a:r>
            <a:r>
              <a:rPr lang="de-DE" sz="1100" dirty="0">
                <a:solidFill>
                  <a:srgbClr val="000000"/>
                </a:solidFill>
              </a:rPr>
              <a:t> in </a:t>
            </a:r>
            <a:r>
              <a:rPr lang="de-DE" sz="1100" dirty="0" err="1">
                <a:solidFill>
                  <a:srgbClr val="000000"/>
                </a:solidFill>
              </a:rPr>
              <a:t>your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field</a:t>
            </a:r>
            <a:r>
              <a:rPr lang="de-DE" sz="1100" dirty="0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571612" y="6545711"/>
            <a:ext cx="25923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100" dirty="0">
                <a:solidFill>
                  <a:srgbClr val="000000"/>
                </a:solidFill>
              </a:rPr>
              <a:t>Main/</a:t>
            </a:r>
            <a:r>
              <a:rPr lang="de-DE" sz="1100" dirty="0" err="1">
                <a:solidFill>
                  <a:srgbClr val="000000"/>
                </a:solidFill>
              </a:rPr>
              <a:t>student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speakers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and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career</a:t>
            </a:r>
            <a:r>
              <a:rPr lang="de-DE" sz="1100" dirty="0">
                <a:solidFill>
                  <a:srgbClr val="000000"/>
                </a:solidFill>
              </a:rPr>
              <a:t> </a:t>
            </a:r>
            <a:r>
              <a:rPr lang="de-DE" sz="1100" dirty="0" err="1">
                <a:solidFill>
                  <a:srgbClr val="000000"/>
                </a:solidFill>
              </a:rPr>
              <a:t>session</a:t>
            </a:r>
            <a:endParaRPr lang="de-DE" sz="1100" dirty="0">
              <a:solidFill>
                <a:srgbClr val="00000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8A1B2F2-E142-10C3-A027-5BF6B79BA744}"/>
              </a:ext>
            </a:extLst>
          </p:cNvPr>
          <p:cNvSpPr txBox="1"/>
          <p:nvPr/>
        </p:nvSpPr>
        <p:spPr>
          <a:xfrm>
            <a:off x="1524001" y="364224"/>
            <a:ext cx="91688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EUREKA! 2026 Symposium</a:t>
            </a:r>
          </a:p>
          <a:p>
            <a:pPr algn="ctr"/>
            <a:r>
              <a:rPr lang="de-DE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A72AC3B-4BDF-E52F-6A35-A2C822B836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5" t="13426" r="43053" b="13419"/>
          <a:stretch/>
        </p:blipFill>
        <p:spPr bwMode="auto">
          <a:xfrm>
            <a:off x="1991545" y="260648"/>
            <a:ext cx="576064" cy="86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2BF7D57-CD0C-F89D-606F-894C4B26A8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312" y="342969"/>
            <a:ext cx="134123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666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8B04F54-67A3-E3DB-9B8A-8470C4D4E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6284-0418-E444-BD0D-511100A5AAE8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BE666A4-75E8-7564-0D0C-1F23A7029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807"/>
          <a:stretch>
            <a:fillRect/>
          </a:stretch>
        </p:blipFill>
        <p:spPr>
          <a:xfrm>
            <a:off x="263352" y="172465"/>
            <a:ext cx="5276230" cy="635287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5A7BE8F-72AB-176A-CC2C-262EBBB54358}"/>
              </a:ext>
            </a:extLst>
          </p:cNvPr>
          <p:cNvSpPr txBox="1"/>
          <p:nvPr/>
        </p:nvSpPr>
        <p:spPr>
          <a:xfrm>
            <a:off x="5539582" y="258170"/>
            <a:ext cx="6097772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b="1" dirty="0"/>
              <a:t>Keynote Speaker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Anna Stöckl </a:t>
            </a:r>
          </a:p>
          <a:p>
            <a:pPr>
              <a:buNone/>
            </a:pPr>
            <a:r>
              <a:rPr lang="de-DE" b="1" dirty="0"/>
              <a:t>University of Konstanz, Germany </a:t>
            </a:r>
          </a:p>
          <a:p>
            <a:pPr>
              <a:buNone/>
            </a:pPr>
            <a:r>
              <a:rPr lang="de-DE" b="1" i="1" dirty="0"/>
              <a:t>Field of </a:t>
            </a:r>
            <a:r>
              <a:rPr lang="de-DE" b="1" i="1" dirty="0" err="1"/>
              <a:t>research</a:t>
            </a:r>
            <a:r>
              <a:rPr lang="de-DE" b="1" i="1" dirty="0"/>
              <a:t>: </a:t>
            </a:r>
            <a:r>
              <a:rPr lang="de-DE" dirty="0" err="1"/>
              <a:t>Insect</a:t>
            </a:r>
            <a:r>
              <a:rPr lang="de-DE" dirty="0"/>
              <a:t> </a:t>
            </a:r>
            <a:r>
              <a:rPr lang="de-DE" dirty="0" err="1"/>
              <a:t>Behavior</a:t>
            </a:r>
            <a:r>
              <a:rPr lang="de-DE" dirty="0"/>
              <a:t> (Color </a:t>
            </a:r>
            <a:r>
              <a:rPr lang="de-DE" dirty="0" err="1"/>
              <a:t>recognition</a:t>
            </a:r>
            <a:r>
              <a:rPr lang="de-DE" dirty="0"/>
              <a:t>/</a:t>
            </a:r>
            <a:r>
              <a:rPr lang="de-DE" dirty="0" err="1"/>
              <a:t>foraging</a:t>
            </a:r>
            <a:r>
              <a:rPr lang="de-D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Marisa Karow </a:t>
            </a:r>
          </a:p>
          <a:p>
            <a:pPr>
              <a:buNone/>
            </a:pPr>
            <a:r>
              <a:rPr lang="de-DE" b="1" dirty="0"/>
              <a:t>Friedrich-Alexander-Universität (FAU) Erlangen-Nürnberg, Germany </a:t>
            </a:r>
          </a:p>
          <a:p>
            <a:pPr>
              <a:buNone/>
            </a:pPr>
            <a:r>
              <a:rPr lang="de-DE" b="1" i="1" dirty="0"/>
              <a:t>Field of </a:t>
            </a:r>
            <a:r>
              <a:rPr lang="de-DE" b="1" i="1" dirty="0" err="1"/>
              <a:t>research</a:t>
            </a:r>
            <a:r>
              <a:rPr lang="de-DE" b="1" i="1" dirty="0"/>
              <a:t>: </a:t>
            </a:r>
            <a:r>
              <a:rPr lang="de-DE" dirty="0"/>
              <a:t>Brain </a:t>
            </a:r>
            <a:r>
              <a:rPr lang="de-DE" dirty="0" err="1"/>
              <a:t>Organoids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Jost Enninga </a:t>
            </a:r>
          </a:p>
          <a:p>
            <a:pPr>
              <a:buNone/>
            </a:pPr>
            <a:r>
              <a:rPr lang="de-DE" b="1" dirty="0"/>
              <a:t>Institut Pasteur, France </a:t>
            </a:r>
          </a:p>
          <a:p>
            <a:pPr>
              <a:buNone/>
            </a:pPr>
            <a:r>
              <a:rPr lang="de-DE" b="1" i="1" dirty="0"/>
              <a:t>Field of </a:t>
            </a:r>
            <a:r>
              <a:rPr lang="de-DE" b="1" i="1" dirty="0" err="1"/>
              <a:t>research</a:t>
            </a:r>
            <a:r>
              <a:rPr lang="de-DE" b="1" i="1" dirty="0"/>
              <a:t>: </a:t>
            </a:r>
            <a:r>
              <a:rPr lang="de-DE" dirty="0"/>
              <a:t>Dynamics of Host Pathogen Interaction.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Prof. Dr. Seamus Holden </a:t>
            </a:r>
          </a:p>
          <a:p>
            <a:pPr>
              <a:buNone/>
            </a:pPr>
            <a:r>
              <a:rPr lang="de-DE" b="1" dirty="0"/>
              <a:t>University of Warwick, UK </a:t>
            </a:r>
          </a:p>
          <a:p>
            <a:pPr>
              <a:buNone/>
            </a:pPr>
            <a:r>
              <a:rPr lang="de-DE" b="1" i="1" dirty="0"/>
              <a:t>Field of </a:t>
            </a:r>
            <a:r>
              <a:rPr lang="de-DE" b="1" i="1" dirty="0" err="1"/>
              <a:t>research</a:t>
            </a:r>
            <a:r>
              <a:rPr lang="de-DE" b="1" i="1" dirty="0"/>
              <a:t>: </a:t>
            </a:r>
            <a:r>
              <a:rPr lang="de-DE" dirty="0" err="1"/>
              <a:t>Microbial</a:t>
            </a:r>
            <a:r>
              <a:rPr lang="de-DE" dirty="0"/>
              <a:t> </a:t>
            </a:r>
            <a:r>
              <a:rPr lang="de-DE" dirty="0" err="1"/>
              <a:t>Biophysics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Prof. Dr. Hildegard Büning </a:t>
            </a:r>
          </a:p>
          <a:p>
            <a:pPr>
              <a:buNone/>
            </a:pPr>
            <a:r>
              <a:rPr lang="de-DE" b="1" dirty="0"/>
              <a:t>Medizinische Hochschule Hannover, Germany </a:t>
            </a:r>
          </a:p>
          <a:p>
            <a:pPr>
              <a:buNone/>
            </a:pPr>
            <a:r>
              <a:rPr lang="de-DE" b="1" i="1" dirty="0"/>
              <a:t>Field of </a:t>
            </a:r>
            <a:r>
              <a:rPr lang="de-DE" b="1" i="1" dirty="0" err="1"/>
              <a:t>research</a:t>
            </a:r>
            <a:r>
              <a:rPr lang="de-DE" b="1" i="1" dirty="0"/>
              <a:t>: </a:t>
            </a:r>
            <a:r>
              <a:rPr lang="de-DE" dirty="0"/>
              <a:t>Gene Therapy and Viral Vector Engineering.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Lenka </a:t>
            </a:r>
            <a:r>
              <a:rPr lang="de-DE" b="1" dirty="0" err="1"/>
              <a:t>Bešše</a:t>
            </a:r>
            <a:r>
              <a:rPr lang="de-DE" b="1" dirty="0"/>
              <a:t> </a:t>
            </a:r>
          </a:p>
          <a:p>
            <a:pPr>
              <a:buNone/>
            </a:pPr>
            <a:r>
              <a:rPr lang="de-DE" b="1" dirty="0"/>
              <a:t>Masaryk University, Czech </a:t>
            </a:r>
          </a:p>
          <a:p>
            <a:pPr>
              <a:buNone/>
            </a:pPr>
            <a:r>
              <a:rPr lang="de-DE" b="1" i="1" dirty="0"/>
              <a:t>Field of </a:t>
            </a:r>
            <a:r>
              <a:rPr lang="de-DE" b="1" i="1" dirty="0" err="1"/>
              <a:t>research</a:t>
            </a:r>
            <a:r>
              <a:rPr lang="de-DE" b="1" i="1" dirty="0"/>
              <a:t>: </a:t>
            </a:r>
            <a:r>
              <a:rPr lang="de-DE" dirty="0"/>
              <a:t>Tumor Resistance </a:t>
            </a:r>
            <a:r>
              <a:rPr lang="de-DE" dirty="0" err="1"/>
              <a:t>to</a:t>
            </a:r>
            <a:r>
              <a:rPr lang="de-DE" dirty="0"/>
              <a:t> Therapy.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Prof Dr Felix Meissner </a:t>
            </a:r>
          </a:p>
          <a:p>
            <a:pPr>
              <a:buNone/>
            </a:pPr>
            <a:r>
              <a:rPr lang="de-DE" b="1" dirty="0"/>
              <a:t>University of Bonn, Germany </a:t>
            </a:r>
          </a:p>
          <a:p>
            <a:pPr>
              <a:buNone/>
            </a:pPr>
            <a:r>
              <a:rPr lang="de-DE" b="1" i="1" dirty="0"/>
              <a:t>Field of </a:t>
            </a:r>
            <a:r>
              <a:rPr lang="de-DE" b="1" i="1" dirty="0" err="1"/>
              <a:t>research</a:t>
            </a:r>
            <a:r>
              <a:rPr lang="de-DE" b="1" i="1" dirty="0"/>
              <a:t>: </a:t>
            </a:r>
            <a:r>
              <a:rPr lang="de-DE" dirty="0" err="1"/>
              <a:t>Mass</a:t>
            </a:r>
            <a:r>
              <a:rPr lang="de-DE" dirty="0"/>
              <a:t> </a:t>
            </a:r>
            <a:r>
              <a:rPr lang="de-DE" dirty="0" err="1"/>
              <a:t>Spectromotry</a:t>
            </a:r>
            <a:r>
              <a:rPr lang="de-DE" dirty="0"/>
              <a:t> Immune </a:t>
            </a:r>
            <a:r>
              <a:rPr lang="de-DE" dirty="0" err="1"/>
              <a:t>Signalling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016049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524001" y="364224"/>
            <a:ext cx="916888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EUREKA! 2026 Symposium</a:t>
            </a:r>
          </a:p>
          <a:p>
            <a:pPr algn="ctr"/>
            <a:r>
              <a:rPr lang="de-DE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5" t="13426" r="43053" b="13419"/>
          <a:stretch/>
        </p:blipFill>
        <p:spPr bwMode="auto">
          <a:xfrm>
            <a:off x="1991545" y="260648"/>
            <a:ext cx="576064" cy="86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312" y="342969"/>
            <a:ext cx="1341236" cy="658425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5519936" y="2924944"/>
            <a:ext cx="5969832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lvl="5" algn="ctr"/>
            <a:r>
              <a:rPr lang="en-US" sz="3200" i="1" dirty="0">
                <a:solidFill>
                  <a:srgbClr val="102376"/>
                </a:solidFill>
                <a:latin typeface="Calibri" pitchFamily="34" charset="0"/>
              </a:rPr>
              <a:t>Want to get involved? </a:t>
            </a:r>
            <a:r>
              <a:rPr lang="en-US" sz="2800" u="sng" dirty="0">
                <a:hlinkClick r:id="rId4"/>
              </a:rPr>
              <a:t>eureka.symposium@uni-wuerzburg.de</a:t>
            </a:r>
            <a:endParaRPr lang="en-US" sz="3200" i="1" dirty="0">
              <a:solidFill>
                <a:srgbClr val="102376"/>
              </a:solidFill>
              <a:latin typeface="Calibri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3CBD143-EE0C-07D3-4FA0-9ED744CF07B8}"/>
              </a:ext>
            </a:extLst>
          </p:cNvPr>
          <p:cNvSpPr txBox="1"/>
          <p:nvPr/>
        </p:nvSpPr>
        <p:spPr>
          <a:xfrm>
            <a:off x="1127448" y="1465958"/>
            <a:ext cx="10245548" cy="78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e-DE" sz="4000" dirty="0" err="1"/>
              <a:t>October</a:t>
            </a:r>
            <a:r>
              <a:rPr lang="de-DE" sz="2800" dirty="0"/>
              <a:t> 2027 (Rudolf Virchow Center, UKW)</a:t>
            </a:r>
          </a:p>
        </p:txBody>
      </p:sp>
      <p:pic>
        <p:nvPicPr>
          <p:cNvPr id="7" name="Grafik 6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EE7527A4-4261-765A-1717-18D8C374BE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32" y="2456893"/>
            <a:ext cx="4601679" cy="345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1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EC146-483E-01EC-1976-087A33109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9FD98D33-8B37-09DE-20F2-D154BD4631A0}"/>
              </a:ext>
            </a:extLst>
          </p:cNvPr>
          <p:cNvGraphicFramePr>
            <a:graphicFrameLocks noGrp="1"/>
          </p:cNvGraphicFramePr>
          <p:nvPr/>
        </p:nvGraphicFramePr>
        <p:xfrm>
          <a:off x="128783" y="948069"/>
          <a:ext cx="11871871" cy="2612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3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78526">
                  <a:extLst>
                    <a:ext uri="{9D8B030D-6E8A-4147-A177-3AD203B41FA5}">
                      <a16:colId xmlns:a16="http://schemas.microsoft.com/office/drawing/2014/main" val="1191969299"/>
                    </a:ext>
                  </a:extLst>
                </a:gridCol>
              </a:tblGrid>
              <a:tr h="381404">
                <a:tc>
                  <a:txBody>
                    <a:bodyPr/>
                    <a:lstStyle/>
                    <a:p>
                      <a:r>
                        <a:rPr lang="de-DE" sz="2000" b="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Principal</a:t>
                      </a:r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2000" b="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Investigators</a:t>
                      </a:r>
                      <a:endParaRPr lang="de-DE" sz="2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356 (301 w/o time limited)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7429">
                <a:tc>
                  <a:txBody>
                    <a:bodyPr/>
                    <a:lstStyle/>
                    <a:p>
                      <a:r>
                        <a:rPr lang="de-DE" sz="2000" dirty="0" err="1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Doctoral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Researchers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(</a:t>
                      </a:r>
                      <a:r>
                        <a:rPr lang="de-DE" sz="1800" dirty="0" err="1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Internationals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 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~ 44 %)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(</a:t>
                      </a:r>
                      <a:r>
                        <a:rPr lang="de-DE" sz="1800" baseline="0" dirty="0" err="1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Females</a:t>
                      </a:r>
                      <a:r>
                        <a:rPr lang="de-DE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~</a:t>
                      </a:r>
                      <a:r>
                        <a:rPr lang="de-DE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62 %)</a:t>
                      </a:r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dirty="0">
                          <a:solidFill>
                            <a:srgbClr val="FF0000"/>
                          </a:solidFill>
                          <a:latin typeface="+mn-lt"/>
                        </a:rPr>
                        <a:t>552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4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latin typeface="+mn-lt"/>
                        </a:rPr>
                        <a:t>Medical </a:t>
                      </a:r>
                      <a:r>
                        <a:rPr lang="de-DE" sz="2000" dirty="0" err="1">
                          <a:solidFill>
                            <a:schemeClr val="tx1"/>
                          </a:solidFill>
                          <a:latin typeface="+mn-lt"/>
                        </a:rPr>
                        <a:t>Doctoral</a:t>
                      </a:r>
                      <a:r>
                        <a:rPr lang="de-DE" sz="2000" dirty="0">
                          <a:solidFill>
                            <a:schemeClr val="tx1"/>
                          </a:solidFill>
                          <a:latin typeface="+mn-lt"/>
                        </a:rPr>
                        <a:t> Researchers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(</a:t>
                      </a:r>
                      <a:r>
                        <a:rPr lang="de-DE" sz="1800" dirty="0" err="1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Internationals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 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~ 8 %)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(</a:t>
                      </a:r>
                      <a:r>
                        <a:rPr lang="de-DE" sz="1800" baseline="0" dirty="0" err="1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Females</a:t>
                      </a:r>
                      <a:r>
                        <a:rPr lang="de-DE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~</a:t>
                      </a:r>
                      <a:r>
                        <a:rPr lang="de-DE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64 %)</a:t>
                      </a:r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44DF8355-3795-B8A9-BC37-1A416CF9B29A}"/>
              </a:ext>
            </a:extLst>
          </p:cNvPr>
          <p:cNvSpPr txBox="1"/>
          <p:nvPr/>
        </p:nvSpPr>
        <p:spPr>
          <a:xfrm>
            <a:off x="1343472" y="18864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GSLS - Facts and Figures (October 2025)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15E168-EE67-2002-2A95-96828AA11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688" y="6540753"/>
            <a:ext cx="6182588" cy="257211"/>
          </a:xfrm>
          <a:prstGeom prst="rect">
            <a:avLst/>
          </a:prstGeom>
        </p:spPr>
      </p:pic>
      <p:graphicFrame>
        <p:nvGraphicFramePr>
          <p:cNvPr id="3" name="Diagramm 2">
            <a:extLst>
              <a:ext uri="{FF2B5EF4-FFF2-40B4-BE49-F238E27FC236}">
                <a16:creationId xmlns:a16="http://schemas.microsoft.com/office/drawing/2014/main" id="{1E948039-DF94-EBFC-9D8D-88AECB43E35D}"/>
              </a:ext>
            </a:extLst>
          </p:cNvPr>
          <p:cNvGraphicFramePr>
            <a:graphicFrameLocks/>
          </p:cNvGraphicFramePr>
          <p:nvPr/>
        </p:nvGraphicFramePr>
        <p:xfrm>
          <a:off x="119335" y="3683253"/>
          <a:ext cx="11881319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AA4D6E3D-E80C-EB8C-C4A8-9C44986A636B}"/>
              </a:ext>
            </a:extLst>
          </p:cNvPr>
          <p:cNvSpPr txBox="1"/>
          <p:nvPr/>
        </p:nvSpPr>
        <p:spPr>
          <a:xfrm>
            <a:off x="11054438" y="3683253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10/2025</a:t>
            </a:r>
          </a:p>
        </p:txBody>
      </p:sp>
    </p:spTree>
    <p:extLst>
      <p:ext uri="{BB962C8B-B14F-4D97-AF65-F5344CB8AC3E}">
        <p14:creationId xmlns:p14="http://schemas.microsoft.com/office/powerpoint/2010/main" val="14441753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35260" y="1396944"/>
            <a:ext cx="8229600" cy="43819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General City tour (Welcome Days)</a:t>
            </a:r>
          </a:p>
          <a:p>
            <a:pPr marL="0" indent="0"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000" b="1" dirty="0"/>
              <a:t>The Prince-Bishops' Residence - The Palace of Palaces</a:t>
            </a:r>
          </a:p>
          <a:p>
            <a:pPr marL="0" indent="0">
              <a:buNone/>
            </a:pPr>
            <a:r>
              <a:rPr lang="en-US" sz="2000" b="1" dirty="0"/>
              <a:t>UNESCO World Heritage - Court Garden</a:t>
            </a:r>
          </a:p>
          <a:p>
            <a:pPr marL="0" indent="0"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Guide: Dr. Antje Hansen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Registration: via Transferable Skills Website </a:t>
            </a:r>
            <a:endParaRPr lang="en-US" dirty="0"/>
          </a:p>
        </p:txBody>
      </p:sp>
      <p:sp>
        <p:nvSpPr>
          <p:cNvPr id="4" name="AutoShape 2" descr="https://docs.google.com/file/d/0B-UtHJu9JMC_VjN4dHQ3LXF2bU0/image?pagenumber=1&amp;w=800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AutoShape 4" descr="https://docs.google.com/file/d/0B-UtHJu9JMC_VjN4dHQ3LXF2bU0/image?pagenumber=1&amp;w=800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pic>
        <p:nvPicPr>
          <p:cNvPr id="2051" name="Picture 3" descr="D:\Privat\Eigene Bilder\2015\Handy_bis_07.05.2015\20150506_1828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4" r="6479"/>
          <a:stretch/>
        </p:blipFill>
        <p:spPr bwMode="auto">
          <a:xfrm>
            <a:off x="8700120" y="4645012"/>
            <a:ext cx="3491880" cy="221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87361"/>
            <a:ext cx="5652120" cy="1370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Privat\Eigene Bilder\2015\Handy_bis 07.10.2015\20150727_192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121" y="2605826"/>
            <a:ext cx="3491879" cy="196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1368425" y="4964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Activities and Events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GSLS City Tours -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80287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D70DE-2A38-2DC5-0033-BCFE1B027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E427024-D64D-4615-A485-8ABFAB4CB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1982" y="835397"/>
            <a:ext cx="6192688" cy="5550221"/>
          </a:xfrm>
        </p:spPr>
        <p:txBody>
          <a:bodyPr>
            <a:norm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b="1" u="sng" dirty="0">
                <a:solidFill>
                  <a:srgbClr val="002F8E"/>
                </a:solidFill>
                <a:latin typeface="Arial"/>
              </a:rPr>
              <a:t>The </a:t>
            </a:r>
            <a:r>
              <a:rPr lang="de-DE" sz="1400" b="1" u="sng" dirty="0" err="1">
                <a:solidFill>
                  <a:srgbClr val="002F8E"/>
                </a:solidFill>
                <a:latin typeface="Arial"/>
              </a:rPr>
              <a:t>whole</a:t>
            </a:r>
            <a:r>
              <a:rPr lang="de-DE" sz="1400" b="1" u="sng" dirty="0">
                <a:solidFill>
                  <a:srgbClr val="002F8E"/>
                </a:solidFill>
                <a:latin typeface="Arial"/>
              </a:rPr>
              <a:t> </a:t>
            </a:r>
            <a:r>
              <a:rPr lang="de-DE" sz="1400" b="1" u="sng" dirty="0" err="1">
                <a:solidFill>
                  <a:srgbClr val="002F8E"/>
                </a:solidFill>
                <a:latin typeface="Arial"/>
              </a:rPr>
              <a:t>process</a:t>
            </a:r>
            <a:r>
              <a:rPr lang="de-DE" sz="1400" b="1" u="sng" dirty="0">
                <a:solidFill>
                  <a:srgbClr val="002F8E"/>
                </a:solidFill>
                <a:latin typeface="Arial"/>
              </a:rPr>
              <a:t> </a:t>
            </a:r>
            <a:r>
              <a:rPr lang="de-DE" sz="1400" b="1" u="sng" dirty="0" err="1">
                <a:solidFill>
                  <a:srgbClr val="002F8E"/>
                </a:solidFill>
                <a:latin typeface="Arial"/>
              </a:rPr>
              <a:t>from</a:t>
            </a:r>
            <a:r>
              <a:rPr lang="de-DE" sz="1400" b="1" u="sng" dirty="0">
                <a:solidFill>
                  <a:srgbClr val="002F8E"/>
                </a:solidFill>
                <a:latin typeface="Arial"/>
              </a:rPr>
              <a:t> GSLS </a:t>
            </a:r>
            <a:r>
              <a:rPr lang="de-DE" sz="1400" b="1" u="sng" dirty="0" err="1">
                <a:solidFill>
                  <a:srgbClr val="002F8E"/>
                </a:solidFill>
                <a:latin typeface="Arial"/>
              </a:rPr>
              <a:t>registration</a:t>
            </a:r>
            <a:r>
              <a:rPr lang="de-DE" sz="1400" b="1" u="sng" dirty="0">
                <a:solidFill>
                  <a:srgbClr val="002F8E"/>
                </a:solidFill>
                <a:latin typeface="Arial"/>
              </a:rPr>
              <a:t> </a:t>
            </a:r>
            <a:r>
              <a:rPr lang="de-DE" sz="1400" b="1" u="sng" dirty="0" err="1">
                <a:solidFill>
                  <a:srgbClr val="002F8E"/>
                </a:solidFill>
                <a:latin typeface="Arial"/>
              </a:rPr>
              <a:t>to</a:t>
            </a:r>
            <a:r>
              <a:rPr lang="de-DE" sz="1400" b="1" u="sng" dirty="0">
                <a:solidFill>
                  <a:srgbClr val="002F8E"/>
                </a:solidFill>
                <a:latin typeface="Arial"/>
              </a:rPr>
              <a:t> </a:t>
            </a:r>
            <a:r>
              <a:rPr lang="de-DE" sz="1400" b="1" u="sng" dirty="0" err="1">
                <a:solidFill>
                  <a:srgbClr val="002F8E"/>
                </a:solidFill>
                <a:latin typeface="Arial"/>
              </a:rPr>
              <a:t>thesis</a:t>
            </a:r>
            <a:r>
              <a:rPr lang="de-DE" sz="1400" b="1" u="sng" dirty="0">
                <a:solidFill>
                  <a:srgbClr val="002F8E"/>
                </a:solidFill>
                <a:latin typeface="Arial"/>
              </a:rPr>
              <a:t> </a:t>
            </a:r>
            <a:r>
              <a:rPr lang="de-DE" sz="1400" b="1" u="sng" dirty="0" err="1">
                <a:solidFill>
                  <a:srgbClr val="002F8E"/>
                </a:solidFill>
                <a:latin typeface="Arial"/>
              </a:rPr>
              <a:t>submission</a:t>
            </a:r>
            <a:r>
              <a:rPr lang="de-DE" sz="1400" b="1" u="sng" dirty="0">
                <a:solidFill>
                  <a:srgbClr val="002F8E"/>
                </a:solidFill>
                <a:latin typeface="Arial"/>
              </a:rPr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4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dirty="0">
                <a:solidFill>
                  <a:srgbClr val="002F8E"/>
                </a:solidFill>
                <a:latin typeface="Arial"/>
              </a:rPr>
              <a:t>Doctoral researchers' registration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dirty="0">
                <a:solidFill>
                  <a:srgbClr val="002F8E"/>
                </a:solidFill>
                <a:latin typeface="Arial"/>
              </a:rPr>
              <a:t>(foreign and domestic)</a:t>
            </a:r>
            <a:endParaRPr lang="de-DE" sz="1400" b="1" dirty="0">
              <a:solidFill>
                <a:srgbClr val="002F8E"/>
              </a:solidFill>
              <a:latin typeface="Arial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b="1" dirty="0">
                <a:solidFill>
                  <a:srgbClr val="000000"/>
                </a:solidFill>
              </a:rPr>
              <a:t>Katharina Bötsch</a:t>
            </a:r>
            <a:r>
              <a:rPr lang="en-US" sz="1400" b="1" dirty="0">
                <a:solidFill>
                  <a:srgbClr val="000000"/>
                </a:solidFill>
              </a:rPr>
              <a:t> </a:t>
            </a:r>
            <a:br>
              <a:rPr lang="en-US" sz="900" b="1" dirty="0">
                <a:solidFill>
                  <a:srgbClr val="000000"/>
                </a:solidFill>
              </a:rPr>
            </a:br>
            <a:r>
              <a:rPr lang="en-US" sz="1200" dirty="0">
                <a:solidFill>
                  <a:srgbClr val="000000"/>
                </a:solidFill>
              </a:rPr>
              <a:t>Phone +49 931 31-86595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dirty="0">
                <a:solidFill>
                  <a:srgbClr val="000000"/>
                </a:solidFill>
              </a:rPr>
              <a:t>katharina.boetsch@uni-wuerzburg.de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400" b="1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4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dirty="0">
                <a:solidFill>
                  <a:srgbClr val="002F8E"/>
                </a:solidFill>
                <a:latin typeface="Arial"/>
              </a:rPr>
              <a:t>Thesis submission and the doctoral procedure</a:t>
            </a:r>
            <a:endParaRPr lang="de-DE" sz="1400" b="1" dirty="0">
              <a:solidFill>
                <a:srgbClr val="002F8E"/>
              </a:solidFill>
              <a:latin typeface="Arial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400" b="1" dirty="0">
                <a:solidFill>
                  <a:srgbClr val="000000"/>
                </a:solidFill>
              </a:rPr>
              <a:t>Eva Dallmann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dirty="0">
                <a:solidFill>
                  <a:srgbClr val="000000"/>
                </a:solidFill>
              </a:rPr>
              <a:t>Phone +49 931 31-</a:t>
            </a:r>
            <a:r>
              <a:rPr lang="de-DE" sz="1200" dirty="0">
                <a:solidFill>
                  <a:srgbClr val="000000"/>
                </a:solidFill>
              </a:rPr>
              <a:t>87994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1200" dirty="0">
                <a:solidFill>
                  <a:srgbClr val="000000"/>
                </a:solidFill>
              </a:rPr>
              <a:t>eva.dallmann@uni-wuerzburg.de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DE" sz="14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400" b="1" dirty="0">
              <a:solidFill>
                <a:srgbClr val="000000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400" b="1" dirty="0">
                <a:solidFill>
                  <a:srgbClr val="000000"/>
                </a:solidFill>
              </a:rPr>
              <a:t>Heike Schrenk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dirty="0">
                <a:solidFill>
                  <a:srgbClr val="000000"/>
                </a:solidFill>
              </a:rPr>
              <a:t>Phone +49 931 31-84079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1200" dirty="0">
                <a:solidFill>
                  <a:srgbClr val="000000"/>
                </a:solidFill>
              </a:rPr>
              <a:t>heike.schrenk@uni-wuerzburg.de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endParaRPr lang="de-DE" sz="1200" dirty="0">
              <a:solidFill>
                <a:srgbClr val="000000"/>
              </a:solidFill>
              <a:latin typeface="Arial"/>
            </a:endParaRPr>
          </a:p>
          <a:p>
            <a:pPr marL="0" indent="0">
              <a:buNone/>
              <a:defRPr/>
            </a:pPr>
            <a:r>
              <a:rPr lang="de-DE" sz="1400" b="1" dirty="0">
                <a:solidFill>
                  <a:srgbClr val="002F8E"/>
                </a:solidFill>
              </a:rPr>
              <a:t>Medical </a:t>
            </a:r>
            <a:r>
              <a:rPr lang="de-DE" sz="1400" b="1" dirty="0" err="1">
                <a:solidFill>
                  <a:srgbClr val="002F8E"/>
                </a:solidFill>
              </a:rPr>
              <a:t>doctoral</a:t>
            </a:r>
            <a:r>
              <a:rPr lang="de-DE" sz="1400" b="1" dirty="0">
                <a:solidFill>
                  <a:srgbClr val="002F8E"/>
                </a:solidFill>
              </a:rPr>
              <a:t> </a:t>
            </a:r>
            <a:r>
              <a:rPr lang="de-DE" sz="1400" b="1" dirty="0" err="1">
                <a:solidFill>
                  <a:srgbClr val="002F8E"/>
                </a:solidFill>
              </a:rPr>
              <a:t>researchers</a:t>
            </a:r>
            <a:r>
              <a:rPr lang="de-DE" sz="1400" b="1" dirty="0">
                <a:solidFill>
                  <a:srgbClr val="002F8E"/>
                </a:solidFill>
              </a:rPr>
              <a:t>‘ </a:t>
            </a:r>
            <a:r>
              <a:rPr lang="de-DE" sz="1400" b="1" dirty="0" err="1">
                <a:solidFill>
                  <a:srgbClr val="002F8E"/>
                </a:solidFill>
              </a:rPr>
              <a:t>registration</a:t>
            </a:r>
            <a:endParaRPr lang="de-DE" sz="1400" b="1" dirty="0">
              <a:solidFill>
                <a:srgbClr val="002F8E"/>
              </a:solidFill>
            </a:endParaRPr>
          </a:p>
          <a:p>
            <a:pPr marL="0" indent="0">
              <a:buNone/>
              <a:defRPr/>
            </a:pPr>
            <a:r>
              <a:rPr lang="en-US" sz="1200" b="1" dirty="0"/>
              <a:t>Luise Lesch </a:t>
            </a:r>
          </a:p>
          <a:p>
            <a:pPr marL="0" indent="0">
              <a:buNone/>
              <a:defRPr/>
            </a:pPr>
            <a:r>
              <a:rPr lang="en-US" sz="1200" dirty="0"/>
              <a:t>Phone: +49 931 31-89325</a:t>
            </a:r>
          </a:p>
          <a:p>
            <a:pPr marL="0" indent="0">
              <a:buNone/>
              <a:defRPr/>
            </a:pPr>
            <a:r>
              <a:rPr lang="de-DE" sz="1200" dirty="0">
                <a:solidFill>
                  <a:srgbClr val="000000"/>
                </a:solidFill>
              </a:rPr>
              <a:t>luise.lesch@uni-wuerzburg.de</a:t>
            </a:r>
            <a:endParaRPr lang="de-DE" sz="1200" dirty="0">
              <a:solidFill>
                <a:srgbClr val="000000"/>
              </a:solidFill>
              <a:latin typeface="Arial"/>
            </a:endParaRPr>
          </a:p>
          <a:p>
            <a:pPr marL="0" indent="0">
              <a:buNone/>
            </a:pPr>
            <a:endParaRPr lang="de-DE" sz="1400" dirty="0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1C464BDC-6CC0-AC4A-BB55-CC1424366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962" y="1013273"/>
            <a:ext cx="5800057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num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>
                <a:solidFill>
                  <a:srgbClr val="002F8E"/>
                </a:solidFill>
                <a:latin typeface="Arial"/>
              </a:rPr>
              <a:t>General </a:t>
            </a:r>
            <a:r>
              <a:rPr lang="de-DE" sz="1400" b="1" dirty="0" err="1">
                <a:solidFill>
                  <a:srgbClr val="002F8E"/>
                </a:solidFill>
                <a:latin typeface="Arial"/>
              </a:rPr>
              <a:t>management</a:t>
            </a:r>
            <a:endParaRPr lang="de-DE" sz="1400" b="1" dirty="0">
              <a:solidFill>
                <a:srgbClr val="002F8E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>
                <a:solidFill>
                  <a:srgbClr val="000000"/>
                </a:solidFill>
                <a:latin typeface="Arial"/>
              </a:rPr>
              <a:t>Dr. Jennifer Ritzer	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dirty="0">
                <a:solidFill>
                  <a:srgbClr val="000000"/>
                </a:solidFill>
                <a:latin typeface="Arial"/>
              </a:rPr>
              <a:t>Phone +49 931 31-83630</a:t>
            </a:r>
            <a:br>
              <a:rPr lang="de-DE" sz="1200" dirty="0">
                <a:solidFill>
                  <a:srgbClr val="000000"/>
                </a:solidFill>
                <a:latin typeface="Arial"/>
              </a:rPr>
            </a:br>
            <a:r>
              <a:rPr lang="de-DE" sz="1200" dirty="0">
                <a:solidFill>
                  <a:srgbClr val="000000"/>
                </a:solidFill>
                <a:latin typeface="Arial"/>
              </a:rPr>
              <a:t>jennifer.ritzer@uni-wuerzburg.de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dirty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200" dirty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>
                <a:solidFill>
                  <a:srgbClr val="002F8E"/>
                </a:solidFill>
                <a:latin typeface="Arial"/>
              </a:rPr>
              <a:t>Scientific and transferable </a:t>
            </a:r>
            <a:r>
              <a:rPr lang="de-DE" sz="1400" b="1" dirty="0" err="1">
                <a:solidFill>
                  <a:srgbClr val="002F8E"/>
                </a:solidFill>
                <a:latin typeface="Arial"/>
              </a:rPr>
              <a:t>skills</a:t>
            </a:r>
            <a:r>
              <a:rPr lang="de-DE" sz="1400" b="1" dirty="0">
                <a:solidFill>
                  <a:srgbClr val="002F8E"/>
                </a:solidFill>
                <a:latin typeface="Arial"/>
              </a:rPr>
              <a:t> </a:t>
            </a:r>
            <a:r>
              <a:rPr lang="de-DE" sz="1400" b="1" dirty="0" err="1">
                <a:solidFill>
                  <a:srgbClr val="002F8E"/>
                </a:solidFill>
                <a:latin typeface="Arial"/>
              </a:rPr>
              <a:t>course</a:t>
            </a:r>
            <a:r>
              <a:rPr lang="de-DE" sz="1400" b="1" dirty="0">
                <a:solidFill>
                  <a:srgbClr val="002F8E"/>
                </a:solidFill>
                <a:latin typeface="Arial"/>
              </a:rPr>
              <a:t> </a:t>
            </a:r>
            <a:r>
              <a:rPr lang="de-DE" sz="1400" b="1" dirty="0" err="1">
                <a:solidFill>
                  <a:srgbClr val="002F8E"/>
                </a:solidFill>
                <a:latin typeface="Arial"/>
              </a:rPr>
              <a:t>program</a:t>
            </a:r>
            <a:r>
              <a:rPr lang="de-DE" sz="1400" b="1" dirty="0">
                <a:solidFill>
                  <a:srgbClr val="002F8E"/>
                </a:solidFill>
                <a:latin typeface="Arial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 err="1">
                <a:solidFill>
                  <a:srgbClr val="002F8E"/>
                </a:solidFill>
                <a:latin typeface="Arial"/>
              </a:rPr>
              <a:t>PostDoc</a:t>
            </a:r>
            <a:r>
              <a:rPr lang="de-DE" sz="1400" b="1" dirty="0">
                <a:solidFill>
                  <a:srgbClr val="002F8E"/>
                </a:solidFill>
                <a:latin typeface="Arial"/>
              </a:rPr>
              <a:t> Plus </a:t>
            </a:r>
            <a:r>
              <a:rPr lang="de-DE" sz="1400" b="1" dirty="0" err="1">
                <a:solidFill>
                  <a:srgbClr val="002F8E"/>
                </a:solidFill>
                <a:latin typeface="Arial"/>
              </a:rPr>
              <a:t>program</a:t>
            </a:r>
            <a:r>
              <a:rPr lang="de-DE" sz="1400" b="1" dirty="0">
                <a:solidFill>
                  <a:srgbClr val="002F8E"/>
                </a:solidFill>
                <a:latin typeface="Arial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>
                <a:solidFill>
                  <a:srgbClr val="000000"/>
                </a:solidFill>
                <a:latin typeface="Arial"/>
              </a:rPr>
              <a:t>Dr. Juliane Fiebig </a:t>
            </a:r>
          </a:p>
          <a:p>
            <a:pPr lvl="0">
              <a:defRPr/>
            </a:pPr>
            <a:r>
              <a:rPr lang="de-DE" sz="1200" dirty="0">
                <a:solidFill>
                  <a:srgbClr val="000000"/>
                </a:solidFill>
              </a:rPr>
              <a:t>Phone +49 931 31-80145 </a:t>
            </a:r>
            <a:r>
              <a:rPr lang="de-DE" sz="1200" b="1" dirty="0">
                <a:solidFill>
                  <a:srgbClr val="000000"/>
                </a:solidFill>
              </a:rPr>
              <a:t> </a:t>
            </a:r>
            <a:br>
              <a:rPr lang="de-DE" sz="1200" dirty="0">
                <a:solidFill>
                  <a:srgbClr val="000000"/>
                </a:solidFill>
              </a:rPr>
            </a:br>
            <a:r>
              <a:rPr lang="de-DE" sz="1200" dirty="0">
                <a:solidFill>
                  <a:srgbClr val="000000"/>
                </a:solidFill>
              </a:rPr>
              <a:t>juliane.fiebig@uni-wuerzburg.de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400" b="1" dirty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400" b="1" dirty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400" b="1" dirty="0">
              <a:solidFill>
                <a:srgbClr val="0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400" b="1" dirty="0">
              <a:solidFill>
                <a:srgbClr val="002F8E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>
                <a:solidFill>
                  <a:srgbClr val="002F8E"/>
                </a:solidFill>
              </a:rPr>
              <a:t>IT Management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>
                <a:solidFill>
                  <a:srgbClr val="000000"/>
                </a:solidFill>
              </a:rPr>
              <a:t>Venkatesh Parayitam</a:t>
            </a:r>
          </a:p>
          <a:p>
            <a:pPr lvl="0">
              <a:defRPr/>
            </a:pPr>
            <a:r>
              <a:rPr lang="de-DE" sz="1200" dirty="0">
                <a:solidFill>
                  <a:srgbClr val="000000"/>
                </a:solidFill>
              </a:rPr>
              <a:t>Phone +49 931 31-80838</a:t>
            </a:r>
            <a:br>
              <a:rPr lang="de-DE" sz="1200" dirty="0">
                <a:solidFill>
                  <a:srgbClr val="000000"/>
                </a:solidFill>
              </a:rPr>
            </a:br>
            <a:r>
              <a:rPr lang="de-DE" sz="1200" dirty="0">
                <a:solidFill>
                  <a:srgbClr val="000000"/>
                </a:solidFill>
              </a:rPr>
              <a:t>venkatesh.parayitam@uni-wuerzburg.de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400" b="1" dirty="0">
              <a:solidFill>
                <a:srgbClr val="C00000"/>
              </a:solidFill>
              <a:latin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400" b="1" dirty="0">
              <a:solidFill>
                <a:srgbClr val="002F8E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>
                <a:solidFill>
                  <a:srgbClr val="002F8E"/>
                </a:solidFill>
              </a:rPr>
              <a:t>Office </a:t>
            </a:r>
            <a:r>
              <a:rPr lang="de-DE" sz="1400" b="1" dirty="0" err="1">
                <a:solidFill>
                  <a:srgbClr val="002F8E"/>
                </a:solidFill>
              </a:rPr>
              <a:t>manager</a:t>
            </a:r>
            <a:endParaRPr lang="de-DE" sz="1400" b="1" dirty="0">
              <a:solidFill>
                <a:srgbClr val="002F8E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400" b="1" dirty="0">
                <a:solidFill>
                  <a:srgbClr val="000000"/>
                </a:solidFill>
              </a:rPr>
              <a:t>Barbara Valin </a:t>
            </a:r>
          </a:p>
          <a:p>
            <a:pPr>
              <a:defRPr/>
            </a:pPr>
            <a:r>
              <a:rPr lang="de-DE" sz="1200" dirty="0">
                <a:solidFill>
                  <a:srgbClr val="000000"/>
                </a:solidFill>
              </a:rPr>
              <a:t>Phone +49 931 31-85509</a:t>
            </a:r>
            <a:r>
              <a:rPr lang="de-DE" sz="1200" b="1" dirty="0">
                <a:solidFill>
                  <a:srgbClr val="000000"/>
                </a:solidFill>
              </a:rPr>
              <a:t> </a:t>
            </a:r>
            <a:br>
              <a:rPr lang="de-DE" sz="1200" dirty="0">
                <a:solidFill>
                  <a:srgbClr val="000000"/>
                </a:solidFill>
              </a:rPr>
            </a:br>
            <a:r>
              <a:rPr lang="de-DE" sz="1200" dirty="0">
                <a:solidFill>
                  <a:srgbClr val="000000"/>
                </a:solidFill>
              </a:rPr>
              <a:t>barbara.valin@uni-wuerzburg.de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000" b="1" dirty="0">
              <a:solidFill>
                <a:srgbClr val="000000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3B695B5-417E-D890-A0C7-76B6D8C08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9436" y="2492895"/>
            <a:ext cx="693859" cy="93610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185FF55-9A64-E3B4-3989-51E18ADAF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835" y="5088258"/>
            <a:ext cx="661323" cy="96627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6FADE8E-08E2-58B6-423B-696DD69A96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730" t="4351" r="31426" b="41006"/>
          <a:stretch/>
        </p:blipFill>
        <p:spPr>
          <a:xfrm>
            <a:off x="10074212" y="3939766"/>
            <a:ext cx="682224" cy="90432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DF771FD-01E9-760E-0314-17270D770D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842" y="1268760"/>
            <a:ext cx="677048" cy="889823"/>
          </a:xfrm>
          <a:prstGeom prst="rect">
            <a:avLst/>
          </a:prstGeom>
        </p:spPr>
      </p:pic>
      <p:sp>
        <p:nvSpPr>
          <p:cNvPr id="9" name="AutoShape 2" descr="https://docs.google.com/file/d/0B-UtHJu9JMC_VjN4dHQ3LXF2bU0/image?pagenumber=1&amp;w=800">
            <a:extLst>
              <a:ext uri="{FF2B5EF4-FFF2-40B4-BE49-F238E27FC236}">
                <a16:creationId xmlns:a16="http://schemas.microsoft.com/office/drawing/2014/main" id="{755F878F-A43E-DB14-15C3-239E7F0C5B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36973" y="-7245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AutoShape 4" descr="https://docs.google.com/file/d/0B-UtHJu9JMC_VjN4dHQ3LXF2bU0/image?pagenumber=1&amp;w=800">
            <a:extLst>
              <a:ext uri="{FF2B5EF4-FFF2-40B4-BE49-F238E27FC236}">
                <a16:creationId xmlns:a16="http://schemas.microsoft.com/office/drawing/2014/main" id="{7F6E478A-ADD5-1E0F-65E2-10D0DDEF69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89373" y="799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pic>
        <p:nvPicPr>
          <p:cNvPr id="12" name="Grafik 11" descr="Ein Bild, das Menschliches Gesicht, Person, Lächeln, Kleidung enthält.&#10;&#10;Automatisch generierte Beschreibung">
            <a:extLst>
              <a:ext uri="{FF2B5EF4-FFF2-40B4-BE49-F238E27FC236}">
                <a16:creationId xmlns:a16="http://schemas.microsoft.com/office/drawing/2014/main" id="{13AE7464-DDEE-C810-CEE0-D7A4937605D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5" r="33026"/>
          <a:stretch/>
        </p:blipFill>
        <p:spPr>
          <a:xfrm>
            <a:off x="3715146" y="1043661"/>
            <a:ext cx="683150" cy="95861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7DDE4AD-465F-06D7-3E47-EDAF64E08F8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944"/>
          <a:stretch/>
        </p:blipFill>
        <p:spPr>
          <a:xfrm>
            <a:off x="10074212" y="2970384"/>
            <a:ext cx="702308" cy="889823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4C166992-A19B-B202-CB0D-42D5EF076899}"/>
              </a:ext>
            </a:extLst>
          </p:cNvPr>
          <p:cNvSpPr txBox="1"/>
          <p:nvPr/>
        </p:nvSpPr>
        <p:spPr>
          <a:xfrm>
            <a:off x="1350742" y="231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GSLS Office 2026</a:t>
            </a:r>
            <a:endParaRPr lang="de-DE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fik 14" descr="Ein Bild, das Menschliches Gesicht, Person, Kleidung, Lächeln enthält.&#10;&#10;Automatisch generierte Beschreibung">
            <a:extLst>
              <a:ext uri="{FF2B5EF4-FFF2-40B4-BE49-F238E27FC236}">
                <a16:creationId xmlns:a16="http://schemas.microsoft.com/office/drawing/2014/main" id="{B6D47EA2-3218-C631-EFCD-9EAA7975CA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704" y="5301208"/>
            <a:ext cx="646032" cy="903115"/>
          </a:xfrm>
          <a:prstGeom prst="rect">
            <a:avLst/>
          </a:prstGeom>
        </p:spPr>
      </p:pic>
      <p:pic>
        <p:nvPicPr>
          <p:cNvPr id="11" name="Kamera 10">
            <a:extLst>
              <a:ext uri="{FF2B5EF4-FFF2-40B4-BE49-F238E27FC236}">
                <a16:creationId xmlns:a16="http://schemas.microsoft.com/office/drawing/2014/main" id="{F121E665-A80B-3BBE-DEFB-2D4365D7E8F8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36360" y="116632"/>
            <a:ext cx="720080" cy="720080"/>
          </a:xfrm>
          <a:prstGeom prst="ellipse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6FD901A-0CDC-8C17-1760-5C29824D1A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2" r="23647" b="14929"/>
          <a:stretch/>
        </p:blipFill>
        <p:spPr bwMode="auto">
          <a:xfrm>
            <a:off x="3689436" y="3883527"/>
            <a:ext cx="693859" cy="105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25648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3"/>
          <a:stretch/>
        </p:blipFill>
        <p:spPr>
          <a:xfrm>
            <a:off x="2495600" y="1412777"/>
            <a:ext cx="7374140" cy="4652957"/>
          </a:xfrm>
          <a:prstGeom prst="rect">
            <a:avLst/>
          </a:prstGeom>
        </p:spPr>
      </p:pic>
      <p:sp>
        <p:nvSpPr>
          <p:cNvPr id="24" name="Pfeil nach unten 23"/>
          <p:cNvSpPr/>
          <p:nvPr/>
        </p:nvSpPr>
        <p:spPr>
          <a:xfrm rot="478689">
            <a:off x="7146676" y="1832823"/>
            <a:ext cx="288032" cy="792088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Pfeil nach unten 24"/>
          <p:cNvSpPr/>
          <p:nvPr/>
        </p:nvSpPr>
        <p:spPr>
          <a:xfrm rot="602030">
            <a:off x="7957489" y="2374290"/>
            <a:ext cx="288032" cy="79208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 nach unten 25"/>
          <p:cNvSpPr/>
          <p:nvPr/>
        </p:nvSpPr>
        <p:spPr>
          <a:xfrm rot="20420219">
            <a:off x="4427980" y="1727729"/>
            <a:ext cx="288032" cy="79208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Pfeil nach unten 26"/>
          <p:cNvSpPr/>
          <p:nvPr/>
        </p:nvSpPr>
        <p:spPr>
          <a:xfrm rot="246012">
            <a:off x="5295357" y="1727730"/>
            <a:ext cx="288032" cy="79208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Pfeil nach unten 27"/>
          <p:cNvSpPr/>
          <p:nvPr/>
        </p:nvSpPr>
        <p:spPr>
          <a:xfrm rot="9237781">
            <a:off x="7215901" y="3674524"/>
            <a:ext cx="288032" cy="79208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Pfeil nach unten 28"/>
          <p:cNvSpPr/>
          <p:nvPr/>
        </p:nvSpPr>
        <p:spPr>
          <a:xfrm rot="18618887">
            <a:off x="3817619" y="3071393"/>
            <a:ext cx="288032" cy="79208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/>
          <p:cNvSpPr txBox="1"/>
          <p:nvPr/>
        </p:nvSpPr>
        <p:spPr>
          <a:xfrm>
            <a:off x="6857133" y="1403345"/>
            <a:ext cx="1400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Think </a:t>
            </a:r>
            <a:r>
              <a:rPr lang="de-DE" dirty="0" err="1"/>
              <a:t>tanks</a:t>
            </a:r>
            <a:endParaRPr lang="de-DE" dirty="0"/>
          </a:p>
        </p:txBody>
      </p:sp>
      <p:sp>
        <p:nvSpPr>
          <p:cNvPr id="31" name="Textfeld 30"/>
          <p:cNvSpPr txBox="1"/>
          <p:nvPr/>
        </p:nvSpPr>
        <p:spPr>
          <a:xfrm>
            <a:off x="7741172" y="1956080"/>
            <a:ext cx="898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Offices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5153527" y="1375921"/>
            <a:ext cx="114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Doc </a:t>
            </a:r>
            <a:r>
              <a:rPr lang="de-DE" dirty="0" err="1"/>
              <a:t>club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910879" y="1366610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Library</a:t>
            </a:r>
          </a:p>
        </p:txBody>
      </p:sp>
      <p:sp>
        <p:nvSpPr>
          <p:cNvPr id="34" name="Pfeil nach unten 33"/>
          <p:cNvSpPr/>
          <p:nvPr/>
        </p:nvSpPr>
        <p:spPr>
          <a:xfrm rot="19236714">
            <a:off x="3999836" y="2319884"/>
            <a:ext cx="288032" cy="79208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Textfeld 34"/>
          <p:cNvSpPr txBox="1"/>
          <p:nvPr/>
        </p:nvSpPr>
        <p:spPr>
          <a:xfrm>
            <a:off x="3132163" y="174238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Seminar </a:t>
            </a:r>
            <a:br>
              <a:rPr lang="de-DE" dirty="0"/>
            </a:br>
            <a:r>
              <a:rPr lang="de-DE" dirty="0" err="1"/>
              <a:t>rooms</a:t>
            </a:r>
            <a:endParaRPr lang="de-DE" dirty="0"/>
          </a:p>
        </p:txBody>
      </p:sp>
      <p:sp>
        <p:nvSpPr>
          <p:cNvPr id="36" name="Textfeld 35"/>
          <p:cNvSpPr txBox="1"/>
          <p:nvPr/>
        </p:nvSpPr>
        <p:spPr>
          <a:xfrm>
            <a:off x="6589045" y="4544273"/>
            <a:ext cx="1608133" cy="369332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Exhibition hall</a:t>
            </a:r>
          </a:p>
        </p:txBody>
      </p:sp>
      <p:sp>
        <p:nvSpPr>
          <p:cNvPr id="37" name="Pfeil nach unten 36"/>
          <p:cNvSpPr/>
          <p:nvPr/>
        </p:nvSpPr>
        <p:spPr>
          <a:xfrm rot="7136661">
            <a:off x="8328607" y="3469776"/>
            <a:ext cx="288032" cy="792088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/>
          <p:cNvSpPr txBox="1"/>
          <p:nvPr/>
        </p:nvSpPr>
        <p:spPr>
          <a:xfrm>
            <a:off x="8473926" y="4142577"/>
            <a:ext cx="1377300" cy="369332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 rtlCol="0">
            <a:spAutoFit/>
          </a:bodyPr>
          <a:lstStyle/>
          <a:p>
            <a:r>
              <a:rPr lang="de-DE" dirty="0" err="1"/>
              <a:t>Lecture</a:t>
            </a:r>
            <a:r>
              <a:rPr lang="de-DE" dirty="0"/>
              <a:t> hall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2518162" y="2465334"/>
            <a:ext cx="1190562" cy="64633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Welcome </a:t>
            </a:r>
            <a:r>
              <a:rPr lang="de-DE" dirty="0" err="1"/>
              <a:t>center</a:t>
            </a:r>
            <a:endParaRPr lang="de-DE" dirty="0"/>
          </a:p>
        </p:txBody>
      </p:sp>
      <p:sp>
        <p:nvSpPr>
          <p:cNvPr id="40" name="AutoShape 2" descr="https://docs.google.com/file/d/0B-UtHJu9JMC_VjN4dHQ3LXF2bU0/image?pagenumber=1&amp;w=800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1" name="AutoShape 4" descr="https://docs.google.com/file/d/0B-UtHJu9JMC_VjN4dHQ3LXF2bU0/image?pagenumber=1&amp;w=800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1315665" y="33979"/>
            <a:ext cx="91440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2060"/>
                </a:solidFill>
              </a:rPr>
              <a:t>Graduate Schools Building</a:t>
            </a:r>
          </a:p>
          <a:p>
            <a:pPr algn="ctr"/>
            <a:r>
              <a:rPr lang="de-DE" sz="2400" b="1" dirty="0">
                <a:solidFill>
                  <a:srgbClr val="002060"/>
                </a:solidFill>
              </a:rPr>
              <a:t>Campus </a:t>
            </a:r>
            <a:r>
              <a:rPr lang="de-DE" sz="2400" b="1" dirty="0" err="1">
                <a:solidFill>
                  <a:srgbClr val="002060"/>
                </a:solidFill>
              </a:rPr>
              <a:t>Hubland</a:t>
            </a:r>
            <a:r>
              <a:rPr lang="de-DE" sz="2400" b="1" dirty="0">
                <a:solidFill>
                  <a:srgbClr val="002060"/>
                </a:solidFill>
              </a:rPr>
              <a:t> North</a:t>
            </a:r>
            <a:endParaRPr lang="de-DE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22435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F1D7909-72BB-AFC4-4713-C5836C27E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feld 10"/>
          <p:cNvSpPr txBox="1"/>
          <p:nvPr/>
        </p:nvSpPr>
        <p:spPr>
          <a:xfrm>
            <a:off x="1343472" y="764704"/>
            <a:ext cx="6624736" cy="584775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 err="1">
                <a:latin typeface="Trebuchet MS" panose="020B0603020202020204" pitchFamily="34" charset="0"/>
                <a:cs typeface="Arial"/>
              </a:rPr>
              <a:t>Thanks</a:t>
            </a:r>
            <a:r>
              <a:rPr lang="de-DE" sz="3200" b="1" dirty="0">
                <a:latin typeface="Trebuchet MS" panose="020B0603020202020204" pitchFamily="34" charset="0"/>
                <a:cs typeface="Arial"/>
              </a:rPr>
              <a:t> </a:t>
            </a:r>
            <a:r>
              <a:rPr lang="de-DE" sz="3200" b="1" dirty="0" err="1">
                <a:latin typeface="Trebuchet MS" panose="020B0603020202020204" pitchFamily="34" charset="0"/>
                <a:cs typeface="Arial"/>
              </a:rPr>
              <a:t>for</a:t>
            </a:r>
            <a:r>
              <a:rPr lang="de-DE" sz="3200" b="1" dirty="0">
                <a:latin typeface="Trebuchet MS" panose="020B0603020202020204" pitchFamily="34" charset="0"/>
                <a:cs typeface="Arial"/>
              </a:rPr>
              <a:t> </a:t>
            </a:r>
            <a:r>
              <a:rPr lang="de-DE" sz="3200" b="1" dirty="0" err="1">
                <a:latin typeface="Trebuchet MS" panose="020B0603020202020204" pitchFamily="34" charset="0"/>
                <a:cs typeface="Arial"/>
              </a:rPr>
              <a:t>your</a:t>
            </a:r>
            <a:r>
              <a:rPr lang="de-DE" sz="3200" b="1" dirty="0">
                <a:latin typeface="Trebuchet MS" panose="020B0603020202020204" pitchFamily="34" charset="0"/>
                <a:cs typeface="Arial"/>
              </a:rPr>
              <a:t> </a:t>
            </a:r>
            <a:r>
              <a:rPr lang="de-DE" sz="3200" b="1" dirty="0" err="1">
                <a:latin typeface="Trebuchet MS" panose="020B0603020202020204" pitchFamily="34" charset="0"/>
                <a:cs typeface="Arial"/>
              </a:rPr>
              <a:t>attention</a:t>
            </a:r>
            <a:r>
              <a:rPr lang="de-DE" sz="3200" b="1" dirty="0">
                <a:latin typeface="Trebuchet MS" panose="020B0603020202020204" pitchFamily="34" charset="0"/>
                <a:cs typeface="Arial"/>
              </a:rPr>
              <a:t>!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82885C4-F447-AD36-F97D-9136BF05124A}"/>
              </a:ext>
            </a:extLst>
          </p:cNvPr>
          <p:cNvSpPr txBox="1"/>
          <p:nvPr/>
        </p:nvSpPr>
        <p:spPr>
          <a:xfrm>
            <a:off x="1415480" y="5589240"/>
            <a:ext cx="950505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999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https://www.graduateschools.uni-wuerzburg.de/life-sciences</a:t>
            </a:r>
            <a:r>
              <a:rPr lang="de-DE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endParaRPr lang="de-DE" dirty="0"/>
          </a:p>
          <a:p>
            <a:r>
              <a:rPr lang="de-DE" dirty="0">
                <a:hlinkClick r:id="rId4"/>
              </a:rPr>
              <a:t>https://www.graduateschools.uni-wuerzburg.de/science-and-technology/</a:t>
            </a:r>
            <a:endParaRPr lang="de-DE" dirty="0"/>
          </a:p>
          <a:p>
            <a:endParaRPr lang="de-DE" dirty="0"/>
          </a:p>
          <a:p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GSLS - Graduate School of Life Sciences Würzburg (@gslsuniwue.bsky.social) — Bluesky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701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0E307-9674-0C73-90F9-7E486CCAF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C065E1E-C156-A2A1-8C2C-8056E55AABAD}"/>
              </a:ext>
            </a:extLst>
          </p:cNvPr>
          <p:cNvSpPr txBox="1"/>
          <p:nvPr/>
        </p:nvSpPr>
        <p:spPr>
          <a:xfrm>
            <a:off x="1634314" y="137374"/>
            <a:ext cx="95902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 err="1">
                <a:solidFill>
                  <a:srgbClr val="000000"/>
                </a:solidFill>
                <a:latin typeface="Trebuchet MS" panose="020B0603020202020204" pitchFamily="34" charset="0"/>
                <a:cs typeface="Times New Roman"/>
              </a:rPr>
              <a:t>Graduations</a:t>
            </a:r>
            <a:r>
              <a:rPr lang="de-DE" sz="2800" b="1" dirty="0">
                <a:solidFill>
                  <a:srgbClr val="000000"/>
                </a:solidFill>
                <a:latin typeface="Trebuchet MS" panose="020B0603020202020204" pitchFamily="34" charset="0"/>
                <a:cs typeface="Times New Roman"/>
              </a:rPr>
              <a:t> in </a:t>
            </a:r>
            <a:r>
              <a:rPr lang="de-DE" sz="2800" b="1" dirty="0" err="1">
                <a:solidFill>
                  <a:srgbClr val="000000"/>
                </a:solidFill>
                <a:latin typeface="Trebuchet MS" panose="020B0603020202020204" pitchFamily="34" charset="0"/>
                <a:cs typeface="Times New Roman"/>
              </a:rPr>
              <a:t>the</a:t>
            </a:r>
            <a:r>
              <a:rPr lang="de-DE" sz="2800" b="1" dirty="0">
                <a:solidFill>
                  <a:srgbClr val="000000"/>
                </a:solidFill>
                <a:latin typeface="Trebuchet MS" panose="020B0603020202020204" pitchFamily="34" charset="0"/>
                <a:cs typeface="Times New Roman"/>
              </a:rPr>
              <a:t> GSLS (</a:t>
            </a:r>
            <a:r>
              <a:rPr lang="de-DE" sz="2800" b="1" dirty="0" err="1">
                <a:solidFill>
                  <a:srgbClr val="000000"/>
                </a:solidFill>
                <a:latin typeface="Trebuchet MS" panose="020B0603020202020204" pitchFamily="34" charset="0"/>
                <a:cs typeface="Times New Roman"/>
              </a:rPr>
              <a:t>until</a:t>
            </a:r>
            <a:r>
              <a:rPr lang="de-DE" sz="2800" b="1" dirty="0">
                <a:solidFill>
                  <a:srgbClr val="000000"/>
                </a:solidFill>
                <a:latin typeface="Trebuchet MS" panose="020B0603020202020204" pitchFamily="34" charset="0"/>
                <a:cs typeface="Times New Roman"/>
              </a:rPr>
              <a:t> </a:t>
            </a:r>
            <a:r>
              <a:rPr lang="de-DE" sz="2800" b="1" dirty="0" err="1">
                <a:solidFill>
                  <a:srgbClr val="000000"/>
                </a:solidFill>
                <a:latin typeface="Trebuchet MS" panose="020B0603020202020204" pitchFamily="34" charset="0"/>
                <a:cs typeface="Times New Roman"/>
              </a:rPr>
              <a:t>October</a:t>
            </a:r>
            <a:r>
              <a:rPr lang="de-DE" sz="2800" b="1" dirty="0">
                <a:solidFill>
                  <a:srgbClr val="000000"/>
                </a:solidFill>
                <a:latin typeface="Trebuchet MS" panose="020B0603020202020204" pitchFamily="34" charset="0"/>
                <a:cs typeface="Times New Roman"/>
              </a:rPr>
              <a:t> 2025)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0AA18114-0C46-3BDE-BA66-185C8925294B}"/>
              </a:ext>
            </a:extLst>
          </p:cNvPr>
          <p:cNvGraphicFramePr>
            <a:graphicFrameLocks noGrp="1"/>
          </p:cNvGraphicFramePr>
          <p:nvPr/>
        </p:nvGraphicFramePr>
        <p:xfrm>
          <a:off x="191344" y="980729"/>
          <a:ext cx="11449272" cy="2601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5648">
                  <a:extLst>
                    <a:ext uri="{9D8B030D-6E8A-4147-A177-3AD203B41FA5}">
                      <a16:colId xmlns:a16="http://schemas.microsoft.com/office/drawing/2014/main" val="2862735094"/>
                    </a:ext>
                  </a:extLst>
                </a:gridCol>
                <a:gridCol w="4009408">
                  <a:extLst>
                    <a:ext uri="{9D8B030D-6E8A-4147-A177-3AD203B41FA5}">
                      <a16:colId xmlns:a16="http://schemas.microsoft.com/office/drawing/2014/main" val="130032042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611683136"/>
                    </a:ext>
                  </a:extLst>
                </a:gridCol>
              </a:tblGrid>
              <a:tr h="447759">
                <a:tc>
                  <a:txBody>
                    <a:bodyPr/>
                    <a:lstStyle/>
                    <a:p>
                      <a:pPr algn="r"/>
                      <a:endParaRPr lang="de-DE" sz="2000" i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de-DE" sz="2400" b="0" kern="1200" dirty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PhD/Dr. rer. nat.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Dr. med.</a:t>
                      </a:r>
                      <a:endParaRPr kumimoji="0" lang="de-DE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841976"/>
                  </a:ext>
                </a:extLst>
              </a:tr>
              <a:tr h="2144528">
                <a:tc>
                  <a:txBody>
                    <a:bodyPr/>
                    <a:lstStyle/>
                    <a:p>
                      <a:r>
                        <a:rPr lang="de-DE" sz="2400" dirty="0" err="1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Graduations</a:t>
                      </a:r>
                      <a:r>
                        <a:rPr lang="de-DE" sz="24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in </a:t>
                      </a:r>
                      <a:r>
                        <a:rPr lang="de-DE" sz="2400" dirty="0" err="1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the</a:t>
                      </a:r>
                      <a:r>
                        <a:rPr lang="de-DE" sz="24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GSLS </a:t>
                      </a:r>
                      <a:r>
                        <a:rPr lang="de-DE" sz="2400" dirty="0" err="1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since</a:t>
                      </a:r>
                      <a:r>
                        <a:rPr lang="de-DE" sz="24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2008</a:t>
                      </a:r>
                    </a:p>
                    <a:p>
                      <a:pPr algn="r"/>
                      <a:r>
                        <a:rPr lang="de-DE" sz="2000" i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Times New Roman"/>
                        </a:rPr>
                        <a:t>summa cum laude</a:t>
                      </a:r>
                    </a:p>
                    <a:p>
                      <a:pPr algn="r"/>
                      <a:r>
                        <a:rPr lang="de-DE" sz="2000" i="1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Times New Roman"/>
                        </a:rPr>
                        <a:t>magna</a:t>
                      </a:r>
                      <a:r>
                        <a:rPr lang="de-DE" sz="2000" i="1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Times New Roman"/>
                        </a:rPr>
                        <a:t> cum laude</a:t>
                      </a:r>
                    </a:p>
                    <a:p>
                      <a:pPr algn="r"/>
                      <a:r>
                        <a:rPr lang="de-DE" sz="2000" i="1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Times New Roman"/>
                        </a:rPr>
                        <a:t>cum laude</a:t>
                      </a:r>
                    </a:p>
                    <a:p>
                      <a:pPr algn="r"/>
                      <a:r>
                        <a:rPr lang="de-DE" sz="2000" i="1" baseline="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cs typeface="Times New Roman"/>
                        </a:rPr>
                        <a:t>rite</a:t>
                      </a:r>
                      <a:endParaRPr lang="de-DE" sz="2000" i="1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dirty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1138</a:t>
                      </a:r>
                    </a:p>
                    <a:p>
                      <a:pPr algn="r"/>
                      <a:r>
                        <a:rPr lang="de-DE" sz="2000" i="1" dirty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211 (19%)</a:t>
                      </a:r>
                    </a:p>
                    <a:p>
                      <a:pPr algn="r"/>
                      <a:r>
                        <a:rPr lang="de-DE" sz="2000" i="1" dirty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842 (74%)</a:t>
                      </a:r>
                    </a:p>
                    <a:p>
                      <a:pPr algn="r"/>
                      <a:r>
                        <a:rPr lang="de-DE" sz="2000" i="1" dirty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81 (7%)</a:t>
                      </a:r>
                    </a:p>
                    <a:p>
                      <a:pPr algn="r"/>
                      <a:r>
                        <a:rPr lang="de-DE" sz="2000" i="1" dirty="0">
                          <a:solidFill>
                            <a:srgbClr val="FF0000"/>
                          </a:solidFill>
                          <a:latin typeface="Trebuchet MS" panose="020B0603020202020204" pitchFamily="34" charset="0"/>
                        </a:rPr>
                        <a:t>4 (0,4%)</a:t>
                      </a:r>
                      <a:endParaRPr lang="de-DE" sz="2400" i="1" dirty="0">
                        <a:solidFill>
                          <a:srgbClr val="FF0000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166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23 (14%)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134 (81%)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9 (5%)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692437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2D7D58B0-C4ED-5DEA-C75A-C8DB08B6E3EA}"/>
              </a:ext>
            </a:extLst>
          </p:cNvPr>
          <p:cNvSpPr txBox="1"/>
          <p:nvPr/>
        </p:nvSpPr>
        <p:spPr>
          <a:xfrm>
            <a:off x="6096000" y="6535874"/>
            <a:ext cx="65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Year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B0DE34E-FBDF-D8CF-D24C-1615866CE975}"/>
              </a:ext>
            </a:extLst>
          </p:cNvPr>
          <p:cNvSpPr txBox="1"/>
          <p:nvPr/>
        </p:nvSpPr>
        <p:spPr>
          <a:xfrm rot="16200000">
            <a:off x="-292224" y="4841302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Numbers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19F2B826-EAE0-4B8E-AC8E-ED2D53FCCEBB}"/>
              </a:ext>
            </a:extLst>
          </p:cNvPr>
          <p:cNvGraphicFramePr>
            <a:graphicFrameLocks/>
          </p:cNvGraphicFramePr>
          <p:nvPr/>
        </p:nvGraphicFramePr>
        <p:xfrm>
          <a:off x="444949" y="3582457"/>
          <a:ext cx="11195667" cy="3113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68B1A0B4-C7F4-1467-1B32-B4CB92300E22}"/>
              </a:ext>
            </a:extLst>
          </p:cNvPr>
          <p:cNvSpPr txBox="1"/>
          <p:nvPr/>
        </p:nvSpPr>
        <p:spPr>
          <a:xfrm>
            <a:off x="800472" y="4653136"/>
            <a:ext cx="860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highlight>
                  <a:srgbClr val="FFCC66"/>
                </a:highlight>
              </a:rPr>
              <a:t>Total: 58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5B4FD72-95D6-698A-DF17-EA3F65811C47}"/>
              </a:ext>
            </a:extLst>
          </p:cNvPr>
          <p:cNvSpPr txBox="1"/>
          <p:nvPr/>
        </p:nvSpPr>
        <p:spPr>
          <a:xfrm>
            <a:off x="2069124" y="4224119"/>
            <a:ext cx="860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highlight>
                  <a:srgbClr val="FFCC66"/>
                </a:highlight>
              </a:rPr>
              <a:t>Total: 78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03FDC76-EECB-2C2F-7A9B-84C06C5F2641}"/>
              </a:ext>
            </a:extLst>
          </p:cNvPr>
          <p:cNvSpPr txBox="1"/>
          <p:nvPr/>
        </p:nvSpPr>
        <p:spPr>
          <a:xfrm>
            <a:off x="3264810" y="4157780"/>
            <a:ext cx="860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highlight>
                  <a:srgbClr val="FFCC66"/>
                </a:highlight>
              </a:rPr>
              <a:t>Total: 90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9C39B8-76F2-3836-ABF4-4A9A108D066D}"/>
              </a:ext>
            </a:extLst>
          </p:cNvPr>
          <p:cNvSpPr txBox="1"/>
          <p:nvPr/>
        </p:nvSpPr>
        <p:spPr>
          <a:xfrm>
            <a:off x="4430958" y="4157781"/>
            <a:ext cx="860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highlight>
                  <a:srgbClr val="FFCC66"/>
                </a:highlight>
              </a:rPr>
              <a:t>Total: 85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63BF354-64E5-DCBD-84D7-1C0DA15695D9}"/>
              </a:ext>
            </a:extLst>
          </p:cNvPr>
          <p:cNvSpPr txBox="1"/>
          <p:nvPr/>
        </p:nvSpPr>
        <p:spPr>
          <a:xfrm>
            <a:off x="9120336" y="3656131"/>
            <a:ext cx="959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highlight>
                  <a:srgbClr val="FFCC66"/>
                </a:highlight>
              </a:rPr>
              <a:t>Total: 120</a:t>
            </a:r>
          </a:p>
        </p:txBody>
      </p:sp>
      <p:graphicFrame>
        <p:nvGraphicFramePr>
          <p:cNvPr id="19" name="Diagramm 18">
            <a:extLst>
              <a:ext uri="{FF2B5EF4-FFF2-40B4-BE49-F238E27FC236}">
                <a16:creationId xmlns:a16="http://schemas.microsoft.com/office/drawing/2014/main" id="{BC6024EB-B30A-AAA2-FB1B-B8575E355D2F}"/>
              </a:ext>
            </a:extLst>
          </p:cNvPr>
          <p:cNvGraphicFramePr>
            <a:graphicFrameLocks/>
          </p:cNvGraphicFramePr>
          <p:nvPr/>
        </p:nvGraphicFramePr>
        <p:xfrm>
          <a:off x="-2400944" y="3541203"/>
          <a:ext cx="12192000" cy="338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feld 19">
            <a:extLst>
              <a:ext uri="{FF2B5EF4-FFF2-40B4-BE49-F238E27FC236}">
                <a16:creationId xmlns:a16="http://schemas.microsoft.com/office/drawing/2014/main" id="{3EC5827A-550A-2FA7-0307-E9F1553DC6E2}"/>
              </a:ext>
            </a:extLst>
          </p:cNvPr>
          <p:cNvSpPr txBox="1"/>
          <p:nvPr/>
        </p:nvSpPr>
        <p:spPr>
          <a:xfrm>
            <a:off x="10313247" y="3465406"/>
            <a:ext cx="959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highlight>
                  <a:srgbClr val="FFCC66"/>
                </a:highlight>
              </a:rPr>
              <a:t>Total: 128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8EC1FE11-74BC-C69C-1F2E-419188D8891F}"/>
              </a:ext>
            </a:extLst>
          </p:cNvPr>
          <p:cNvSpPr/>
          <p:nvPr/>
        </p:nvSpPr>
        <p:spPr>
          <a:xfrm>
            <a:off x="10488488" y="1844824"/>
            <a:ext cx="1080120" cy="307777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202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5503</Words>
  <Application>Microsoft Office PowerPoint</Application>
  <PresentationFormat>Breitbild</PresentationFormat>
  <Paragraphs>926</Paragraphs>
  <Slides>83</Slides>
  <Notes>19</Notes>
  <HiddenSlides>8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83</vt:i4>
      </vt:variant>
    </vt:vector>
  </HeadingPairs>
  <TitlesOfParts>
    <vt:vector size="95" baseType="lpstr">
      <vt:lpstr>Arial Unicode MS</vt:lpstr>
      <vt:lpstr>Meta bold</vt:lpstr>
      <vt:lpstr>Arial</vt:lpstr>
      <vt:lpstr>Calibri</vt:lpstr>
      <vt:lpstr>Courier New</vt:lpstr>
      <vt:lpstr>Symbol</vt:lpstr>
      <vt:lpstr>Times New Roman</vt:lpstr>
      <vt:lpstr>Trebuchet MS</vt:lpstr>
      <vt:lpstr>Wingdings</vt:lpstr>
      <vt:lpstr>1_Standarddesign</vt:lpstr>
      <vt:lpstr>Standarddesign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Do you have any questions?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Forms &amp; Downloads at the  GS website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Start-Up and Annual  Thesis Committee Meetings  </vt:lpstr>
      <vt:lpstr>PowerPoint-Präsentation</vt:lpstr>
      <vt:lpstr>PowerPoint-Präsentation</vt:lpstr>
      <vt:lpstr>PowerPoint-Präsentation</vt:lpstr>
      <vt:lpstr>PowerPoint-Präsentation</vt:lpstr>
      <vt:lpstr>Do you have any questions?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Do you have any questions?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Rechenzentrum der Universität Würzburg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zinf009</dc:creator>
  <cp:lastModifiedBy>Jennifer Ritzer</cp:lastModifiedBy>
  <cp:revision>811</cp:revision>
  <cp:lastPrinted>2024-08-02T06:06:48Z</cp:lastPrinted>
  <dcterms:created xsi:type="dcterms:W3CDTF">2013-05-02T13:30:38Z</dcterms:created>
  <dcterms:modified xsi:type="dcterms:W3CDTF">2026-09-04T06:51:49Z</dcterms:modified>
</cp:coreProperties>
</file>