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9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0" r:id="rId3"/>
    <p:sldId id="257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90" r:id="rId15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2B3F6B-356B-45E2-9FBA-AC75361D42A3}" type="doc">
      <dgm:prSet loTypeId="urn:microsoft.com/office/officeart/2005/8/layout/hList9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de-DE"/>
        </a:p>
      </dgm:t>
    </dgm:pt>
    <dgm:pt modelId="{CA9A89AF-69D5-4BCD-957D-C0A0827701F9}">
      <dgm:prSet phldrT="[Text]"/>
      <dgm:spPr/>
      <dgm:t>
        <a:bodyPr/>
        <a:lstStyle/>
        <a:p>
          <a:r>
            <a:rPr lang="de-DE" dirty="0" smtClean="0">
              <a:latin typeface="+mj-lt"/>
              <a:cs typeface="Arial" pitchFamily="34" charset="0"/>
            </a:rPr>
            <a:t>Häufigkeiten</a:t>
          </a:r>
        </a:p>
        <a:p>
          <a:endParaRPr lang="de-DE" dirty="0" smtClean="0">
            <a:latin typeface="+mj-lt"/>
            <a:cs typeface="Arial" pitchFamily="34" charset="0"/>
          </a:endParaRPr>
        </a:p>
        <a:p>
          <a:r>
            <a:rPr lang="de-DE" dirty="0" smtClean="0">
              <a:latin typeface="+mj-lt"/>
              <a:cs typeface="Arial" pitchFamily="34" charset="0"/>
            </a:rPr>
            <a:t>Mengenangaben </a:t>
          </a:r>
        </a:p>
        <a:p>
          <a:endParaRPr lang="de-DE" dirty="0" smtClean="0">
            <a:latin typeface="+mj-lt"/>
            <a:cs typeface="Arial" pitchFamily="34" charset="0"/>
          </a:endParaRPr>
        </a:p>
        <a:p>
          <a:r>
            <a:rPr lang="de-DE" dirty="0" smtClean="0">
              <a:latin typeface="+mj-lt"/>
              <a:cs typeface="Arial" pitchFamily="34" charset="0"/>
            </a:rPr>
            <a:t>Statistische Rechnungen </a:t>
          </a:r>
          <a:endParaRPr lang="de-DE" dirty="0">
            <a:latin typeface="+mj-lt"/>
            <a:cs typeface="Arial" pitchFamily="34" charset="0"/>
          </a:endParaRPr>
        </a:p>
      </dgm:t>
    </dgm:pt>
    <dgm:pt modelId="{F7F6C86F-DCAF-4538-8ED9-2DFC965E4991}" type="parTrans" cxnId="{42532DBB-9303-49AD-B995-F7E303E6CEB2}">
      <dgm:prSet/>
      <dgm:spPr/>
      <dgm:t>
        <a:bodyPr/>
        <a:lstStyle/>
        <a:p>
          <a:endParaRPr lang="de-DE"/>
        </a:p>
      </dgm:t>
    </dgm:pt>
    <dgm:pt modelId="{4B019BEF-1150-4729-8CA3-4472B82301F7}" type="sibTrans" cxnId="{42532DBB-9303-49AD-B995-F7E303E6CEB2}">
      <dgm:prSet/>
      <dgm:spPr/>
      <dgm:t>
        <a:bodyPr/>
        <a:lstStyle/>
        <a:p>
          <a:endParaRPr lang="de-DE"/>
        </a:p>
      </dgm:t>
    </dgm:pt>
    <dgm:pt modelId="{5388FF9A-7CA0-4834-9863-6C952A123929}">
      <dgm:prSet phldrT="[Text]"/>
      <dgm:spPr/>
      <dgm:t>
        <a:bodyPr/>
        <a:lstStyle/>
        <a:p>
          <a:r>
            <a:rPr lang="de-DE" dirty="0" smtClean="0">
              <a:latin typeface="+mj-lt"/>
              <a:cs typeface="Arial" pitchFamily="34" charset="0"/>
              <a:sym typeface="Wingdings" pitchFamily="2" charset="2"/>
            </a:rPr>
            <a:t> Interpretation im Sinne der Fragestellung</a:t>
          </a:r>
          <a:endParaRPr lang="de-DE" dirty="0">
            <a:latin typeface="+mj-lt"/>
            <a:cs typeface="Arial" pitchFamily="34" charset="0"/>
          </a:endParaRPr>
        </a:p>
      </dgm:t>
    </dgm:pt>
    <dgm:pt modelId="{650924E9-8471-4595-B741-CD7669E35DA4}" type="parTrans" cxnId="{BAE5739D-4385-4082-92C3-D13943B0236E}">
      <dgm:prSet/>
      <dgm:spPr/>
      <dgm:t>
        <a:bodyPr/>
        <a:lstStyle/>
        <a:p>
          <a:endParaRPr lang="de-DE"/>
        </a:p>
      </dgm:t>
    </dgm:pt>
    <dgm:pt modelId="{1539F03B-32EE-46D3-AE79-8E2A47D391D9}" type="sibTrans" cxnId="{BAE5739D-4385-4082-92C3-D13943B0236E}">
      <dgm:prSet/>
      <dgm:spPr/>
      <dgm:t>
        <a:bodyPr/>
        <a:lstStyle/>
        <a:p>
          <a:endParaRPr lang="de-DE"/>
        </a:p>
      </dgm:t>
    </dgm:pt>
    <dgm:pt modelId="{2320625B-F16F-4D82-968F-943CC18C2E83}">
      <dgm:prSet phldrT="[Text]"/>
      <dgm:spPr/>
      <dgm:t>
        <a:bodyPr/>
        <a:lstStyle/>
        <a:p>
          <a:r>
            <a:rPr lang="de-DE" dirty="0" smtClean="0">
              <a:latin typeface="+mj-lt"/>
              <a:cs typeface="Arial" pitchFamily="34" charset="0"/>
            </a:rPr>
            <a:t>detaillierte und fokussierte Betrachtung der  individuell- subjektiven Perspektive in Bezug auf eine bestimmte Problemstellung oder Lebenssituation</a:t>
          </a:r>
          <a:endParaRPr lang="de-DE" dirty="0">
            <a:latin typeface="+mj-lt"/>
            <a:cs typeface="Arial" pitchFamily="34" charset="0"/>
          </a:endParaRPr>
        </a:p>
      </dgm:t>
    </dgm:pt>
    <dgm:pt modelId="{0FBCE9F0-F05E-4BB0-9874-BC59BE30C759}" type="parTrans" cxnId="{DAF37D3B-3909-490F-A719-88361216CF6C}">
      <dgm:prSet/>
      <dgm:spPr/>
      <dgm:t>
        <a:bodyPr/>
        <a:lstStyle/>
        <a:p>
          <a:endParaRPr lang="de-DE"/>
        </a:p>
      </dgm:t>
    </dgm:pt>
    <dgm:pt modelId="{D8907888-DF67-42F1-90F4-FEB9ED8F11A0}" type="sibTrans" cxnId="{DAF37D3B-3909-490F-A719-88361216CF6C}">
      <dgm:prSet/>
      <dgm:spPr/>
      <dgm:t>
        <a:bodyPr/>
        <a:lstStyle/>
        <a:p>
          <a:endParaRPr lang="de-DE"/>
        </a:p>
      </dgm:t>
    </dgm:pt>
    <dgm:pt modelId="{DB8D4786-8196-4AEB-927D-E8B8372D305E}">
      <dgm:prSet phldrT="[Text]"/>
      <dgm:spPr/>
      <dgm:t>
        <a:bodyPr/>
        <a:lstStyle/>
        <a:p>
          <a:r>
            <a:rPr lang="de-DE" dirty="0" smtClean="0">
              <a:latin typeface="+mj-lt"/>
              <a:cs typeface="Arial" pitchFamily="34" charset="0"/>
              <a:sym typeface="Wingdings" pitchFamily="2" charset="2"/>
            </a:rPr>
            <a:t> Herausarbeiten kollektiver Strukturen oder gesellschaftlicher Handlungsmuster</a:t>
          </a:r>
          <a:endParaRPr lang="de-DE" dirty="0">
            <a:latin typeface="+mj-lt"/>
            <a:cs typeface="Arial" pitchFamily="34" charset="0"/>
          </a:endParaRPr>
        </a:p>
      </dgm:t>
    </dgm:pt>
    <dgm:pt modelId="{4724817E-0391-4EA5-BC7E-78170000F460}" type="parTrans" cxnId="{CE2A6B91-D5B2-460C-8E43-047A1AE6F9C6}">
      <dgm:prSet/>
      <dgm:spPr/>
      <dgm:t>
        <a:bodyPr/>
        <a:lstStyle/>
        <a:p>
          <a:endParaRPr lang="de-DE"/>
        </a:p>
      </dgm:t>
    </dgm:pt>
    <dgm:pt modelId="{3B040FFF-0648-4E7D-80C1-8EAE766DC0AE}" type="sibTrans" cxnId="{CE2A6B91-D5B2-460C-8E43-047A1AE6F9C6}">
      <dgm:prSet/>
      <dgm:spPr/>
      <dgm:t>
        <a:bodyPr/>
        <a:lstStyle/>
        <a:p>
          <a:endParaRPr lang="de-DE"/>
        </a:p>
      </dgm:t>
    </dgm:pt>
    <dgm:pt modelId="{A2B3B0F3-AF86-4A01-844C-204F000B4D45}">
      <dgm:prSet phldrT="[Text]"/>
      <dgm:spPr/>
      <dgm:t>
        <a:bodyPr/>
        <a:lstStyle/>
        <a:p>
          <a:r>
            <a:rPr lang="de-DE" dirty="0" smtClean="0">
              <a:latin typeface="+mj-lt"/>
              <a:cs typeface="Arial" pitchFamily="34" charset="0"/>
            </a:rPr>
            <a:t>Qualitativ</a:t>
          </a:r>
          <a:endParaRPr lang="de-DE" dirty="0">
            <a:latin typeface="+mj-lt"/>
            <a:cs typeface="Arial" pitchFamily="34" charset="0"/>
          </a:endParaRPr>
        </a:p>
      </dgm:t>
    </dgm:pt>
    <dgm:pt modelId="{46992F6C-FD3E-4DA9-B7FD-555E00479981}" type="sibTrans" cxnId="{3525FD58-0F2C-45B3-96FB-93210E77799D}">
      <dgm:prSet/>
      <dgm:spPr/>
      <dgm:t>
        <a:bodyPr/>
        <a:lstStyle/>
        <a:p>
          <a:endParaRPr lang="de-DE"/>
        </a:p>
      </dgm:t>
    </dgm:pt>
    <dgm:pt modelId="{00102013-A1BF-4CB6-AF40-E79C674AC49A}" type="parTrans" cxnId="{3525FD58-0F2C-45B3-96FB-93210E77799D}">
      <dgm:prSet/>
      <dgm:spPr/>
      <dgm:t>
        <a:bodyPr/>
        <a:lstStyle/>
        <a:p>
          <a:endParaRPr lang="de-DE"/>
        </a:p>
      </dgm:t>
    </dgm:pt>
    <dgm:pt modelId="{AB8FE379-F5AB-4624-8AEB-CF54FD0B0009}">
      <dgm:prSet phldrT="[Text]"/>
      <dgm:spPr/>
      <dgm:t>
        <a:bodyPr/>
        <a:lstStyle/>
        <a:p>
          <a:r>
            <a:rPr lang="de-DE" dirty="0" smtClean="0">
              <a:latin typeface="+mj-lt"/>
              <a:cs typeface="Arial" pitchFamily="34" charset="0"/>
            </a:rPr>
            <a:t>Quantitativ</a:t>
          </a:r>
          <a:endParaRPr lang="de-DE" dirty="0">
            <a:latin typeface="+mj-lt"/>
            <a:cs typeface="Arial" pitchFamily="34" charset="0"/>
          </a:endParaRPr>
        </a:p>
      </dgm:t>
    </dgm:pt>
    <dgm:pt modelId="{591F0342-F082-478A-AA6B-C52C2A503AEC}" type="sibTrans" cxnId="{C8F19D12-7FBE-481A-A130-869570C90E4D}">
      <dgm:prSet/>
      <dgm:spPr/>
      <dgm:t>
        <a:bodyPr/>
        <a:lstStyle/>
        <a:p>
          <a:endParaRPr lang="de-DE"/>
        </a:p>
      </dgm:t>
    </dgm:pt>
    <dgm:pt modelId="{768C87C3-C49B-428B-B1D5-CD06C2E83BA0}" type="parTrans" cxnId="{C8F19D12-7FBE-481A-A130-869570C90E4D}">
      <dgm:prSet/>
      <dgm:spPr/>
      <dgm:t>
        <a:bodyPr/>
        <a:lstStyle/>
        <a:p>
          <a:endParaRPr lang="de-DE"/>
        </a:p>
      </dgm:t>
    </dgm:pt>
    <dgm:pt modelId="{5A30DCBA-0DDE-423F-996C-E2ADA5AD73BB}" type="pres">
      <dgm:prSet presAssocID="{162B3F6B-356B-45E2-9FBA-AC75361D42A3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de-DE"/>
        </a:p>
      </dgm:t>
    </dgm:pt>
    <dgm:pt modelId="{5EAFF3D5-0B5D-4F2E-B114-1BE87FF3E7DC}" type="pres">
      <dgm:prSet presAssocID="{AB8FE379-F5AB-4624-8AEB-CF54FD0B0009}" presName="posSpace" presStyleCnt="0"/>
      <dgm:spPr/>
    </dgm:pt>
    <dgm:pt modelId="{8FCBC15A-B285-40B4-A57E-4A67F555834E}" type="pres">
      <dgm:prSet presAssocID="{AB8FE379-F5AB-4624-8AEB-CF54FD0B0009}" presName="vertFlow" presStyleCnt="0"/>
      <dgm:spPr/>
    </dgm:pt>
    <dgm:pt modelId="{0EDB55D0-F04B-4AC6-A5E5-FD6C65D4FED3}" type="pres">
      <dgm:prSet presAssocID="{AB8FE379-F5AB-4624-8AEB-CF54FD0B0009}" presName="topSpace" presStyleCnt="0"/>
      <dgm:spPr/>
    </dgm:pt>
    <dgm:pt modelId="{D45446DC-5EE3-4DC5-9B02-BF86E89108D7}" type="pres">
      <dgm:prSet presAssocID="{AB8FE379-F5AB-4624-8AEB-CF54FD0B0009}" presName="firstComp" presStyleCnt="0"/>
      <dgm:spPr/>
    </dgm:pt>
    <dgm:pt modelId="{DE752081-F9E1-4026-8B18-D7F15916DBA2}" type="pres">
      <dgm:prSet presAssocID="{AB8FE379-F5AB-4624-8AEB-CF54FD0B0009}" presName="firstChild" presStyleLbl="bgAccFollowNode1" presStyleIdx="0" presStyleCnt="4"/>
      <dgm:spPr/>
      <dgm:t>
        <a:bodyPr/>
        <a:lstStyle/>
        <a:p>
          <a:endParaRPr lang="de-DE"/>
        </a:p>
      </dgm:t>
    </dgm:pt>
    <dgm:pt modelId="{9CD20E94-1127-4826-827B-E6C3CFD85A50}" type="pres">
      <dgm:prSet presAssocID="{AB8FE379-F5AB-4624-8AEB-CF54FD0B0009}" presName="firstChildTx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812A486-6CA7-4768-BC8E-F2AAF6A75FC8}" type="pres">
      <dgm:prSet presAssocID="{5388FF9A-7CA0-4834-9863-6C952A123929}" presName="comp" presStyleCnt="0"/>
      <dgm:spPr/>
    </dgm:pt>
    <dgm:pt modelId="{24A71942-E146-4346-9306-820C7BCF3731}" type="pres">
      <dgm:prSet presAssocID="{5388FF9A-7CA0-4834-9863-6C952A123929}" presName="child" presStyleLbl="bgAccFollowNode1" presStyleIdx="1" presStyleCnt="4" custScaleY="77323" custLinFactNeighborX="227" custLinFactNeighborY="-6256"/>
      <dgm:spPr/>
      <dgm:t>
        <a:bodyPr/>
        <a:lstStyle/>
        <a:p>
          <a:endParaRPr lang="de-DE"/>
        </a:p>
      </dgm:t>
    </dgm:pt>
    <dgm:pt modelId="{BEF7216E-10EB-4537-9A13-F4554D9441C1}" type="pres">
      <dgm:prSet presAssocID="{5388FF9A-7CA0-4834-9863-6C952A123929}" presName="childTx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E04D866-65A9-4B6F-BBFE-E0AAAE1F896D}" type="pres">
      <dgm:prSet presAssocID="{AB8FE379-F5AB-4624-8AEB-CF54FD0B0009}" presName="negSpace" presStyleCnt="0"/>
      <dgm:spPr/>
    </dgm:pt>
    <dgm:pt modelId="{49D9D60E-D39A-40D0-8A4D-543727E23DA4}" type="pres">
      <dgm:prSet presAssocID="{AB8FE379-F5AB-4624-8AEB-CF54FD0B0009}" presName="circle" presStyleLbl="node1" presStyleIdx="0" presStyleCnt="2"/>
      <dgm:spPr/>
      <dgm:t>
        <a:bodyPr/>
        <a:lstStyle/>
        <a:p>
          <a:endParaRPr lang="de-DE"/>
        </a:p>
      </dgm:t>
    </dgm:pt>
    <dgm:pt modelId="{47EE0DF0-FCAB-49B5-B9AB-EA7F3B82D422}" type="pres">
      <dgm:prSet presAssocID="{591F0342-F082-478A-AA6B-C52C2A503AEC}" presName="transSpace" presStyleCnt="0"/>
      <dgm:spPr/>
    </dgm:pt>
    <dgm:pt modelId="{D4A1769A-0D7D-4979-935B-442217E2E4E7}" type="pres">
      <dgm:prSet presAssocID="{A2B3B0F3-AF86-4A01-844C-204F000B4D45}" presName="posSpace" presStyleCnt="0"/>
      <dgm:spPr/>
    </dgm:pt>
    <dgm:pt modelId="{EF5212E5-CD51-4F3E-B2C0-D670E6A1F24D}" type="pres">
      <dgm:prSet presAssocID="{A2B3B0F3-AF86-4A01-844C-204F000B4D45}" presName="vertFlow" presStyleCnt="0"/>
      <dgm:spPr/>
    </dgm:pt>
    <dgm:pt modelId="{519DB54F-3008-4E37-9555-929B6364F8B1}" type="pres">
      <dgm:prSet presAssocID="{A2B3B0F3-AF86-4A01-844C-204F000B4D45}" presName="topSpace" presStyleCnt="0"/>
      <dgm:spPr/>
    </dgm:pt>
    <dgm:pt modelId="{B39489C1-586B-479C-858D-C06AB3C7941D}" type="pres">
      <dgm:prSet presAssocID="{A2B3B0F3-AF86-4A01-844C-204F000B4D45}" presName="firstComp" presStyleCnt="0"/>
      <dgm:spPr/>
    </dgm:pt>
    <dgm:pt modelId="{2F798CF4-DBAA-4069-A44B-BA9CDDBAED34}" type="pres">
      <dgm:prSet presAssocID="{A2B3B0F3-AF86-4A01-844C-204F000B4D45}" presName="firstChild" presStyleLbl="bgAccFollowNode1" presStyleIdx="2" presStyleCnt="4"/>
      <dgm:spPr/>
      <dgm:t>
        <a:bodyPr/>
        <a:lstStyle/>
        <a:p>
          <a:endParaRPr lang="de-DE"/>
        </a:p>
      </dgm:t>
    </dgm:pt>
    <dgm:pt modelId="{4070935A-9A30-46E6-86FE-4E8F92D65A7F}" type="pres">
      <dgm:prSet presAssocID="{A2B3B0F3-AF86-4A01-844C-204F000B4D45}" presName="firstChildTx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B75D087-0DD0-4529-8007-F04CEB5749BE}" type="pres">
      <dgm:prSet presAssocID="{DB8D4786-8196-4AEB-927D-E8B8372D305E}" presName="comp" presStyleCnt="0"/>
      <dgm:spPr/>
    </dgm:pt>
    <dgm:pt modelId="{C20AF94A-B4E5-4631-AC9E-EE78B935AA01}" type="pres">
      <dgm:prSet presAssocID="{DB8D4786-8196-4AEB-927D-E8B8372D305E}" presName="child" presStyleLbl="bgAccFollowNode1" presStyleIdx="3" presStyleCnt="4" custScaleY="69745"/>
      <dgm:spPr/>
      <dgm:t>
        <a:bodyPr/>
        <a:lstStyle/>
        <a:p>
          <a:endParaRPr lang="de-DE"/>
        </a:p>
      </dgm:t>
    </dgm:pt>
    <dgm:pt modelId="{65BA720F-33B6-424C-98BD-E8A9A132C1A0}" type="pres">
      <dgm:prSet presAssocID="{DB8D4786-8196-4AEB-927D-E8B8372D305E}" presName="childTx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CB5E549-23A0-4F80-B9D2-3DB16CD4FD83}" type="pres">
      <dgm:prSet presAssocID="{A2B3B0F3-AF86-4A01-844C-204F000B4D45}" presName="negSpace" presStyleCnt="0"/>
      <dgm:spPr/>
    </dgm:pt>
    <dgm:pt modelId="{05097F97-43A6-4C7A-8300-E4BA82DE3C48}" type="pres">
      <dgm:prSet presAssocID="{A2B3B0F3-AF86-4A01-844C-204F000B4D45}" presName="circle" presStyleLbl="node1" presStyleIdx="1" presStyleCnt="2"/>
      <dgm:spPr/>
      <dgm:t>
        <a:bodyPr/>
        <a:lstStyle/>
        <a:p>
          <a:endParaRPr lang="de-DE"/>
        </a:p>
      </dgm:t>
    </dgm:pt>
  </dgm:ptLst>
  <dgm:cxnLst>
    <dgm:cxn modelId="{ACD40C24-5A90-45A4-92E2-2DBD51664E7D}" type="presOf" srcId="{DB8D4786-8196-4AEB-927D-E8B8372D305E}" destId="{C20AF94A-B4E5-4631-AC9E-EE78B935AA01}" srcOrd="0" destOrd="0" presId="urn:microsoft.com/office/officeart/2005/8/layout/hList9"/>
    <dgm:cxn modelId="{BAE5739D-4385-4082-92C3-D13943B0236E}" srcId="{AB8FE379-F5AB-4624-8AEB-CF54FD0B0009}" destId="{5388FF9A-7CA0-4834-9863-6C952A123929}" srcOrd="1" destOrd="0" parTransId="{650924E9-8471-4595-B741-CD7669E35DA4}" sibTransId="{1539F03B-32EE-46D3-AE79-8E2A47D391D9}"/>
    <dgm:cxn modelId="{57131407-94EB-4033-BF74-677D16E53AD6}" type="presOf" srcId="{2320625B-F16F-4D82-968F-943CC18C2E83}" destId="{2F798CF4-DBAA-4069-A44B-BA9CDDBAED34}" srcOrd="0" destOrd="0" presId="urn:microsoft.com/office/officeart/2005/8/layout/hList9"/>
    <dgm:cxn modelId="{7AAA129A-25E3-4E21-982A-02D4A8560EE1}" type="presOf" srcId="{AB8FE379-F5AB-4624-8AEB-CF54FD0B0009}" destId="{49D9D60E-D39A-40D0-8A4D-543727E23DA4}" srcOrd="0" destOrd="0" presId="urn:microsoft.com/office/officeart/2005/8/layout/hList9"/>
    <dgm:cxn modelId="{6C268ACA-78D5-4078-8AAA-18546F459858}" type="presOf" srcId="{CA9A89AF-69D5-4BCD-957D-C0A0827701F9}" destId="{9CD20E94-1127-4826-827B-E6C3CFD85A50}" srcOrd="1" destOrd="0" presId="urn:microsoft.com/office/officeart/2005/8/layout/hList9"/>
    <dgm:cxn modelId="{8521FAF9-3BE9-45CE-9776-8E6FBD0B3B0D}" type="presOf" srcId="{DB8D4786-8196-4AEB-927D-E8B8372D305E}" destId="{65BA720F-33B6-424C-98BD-E8A9A132C1A0}" srcOrd="1" destOrd="0" presId="urn:microsoft.com/office/officeart/2005/8/layout/hList9"/>
    <dgm:cxn modelId="{CE2A6B91-D5B2-460C-8E43-047A1AE6F9C6}" srcId="{A2B3B0F3-AF86-4A01-844C-204F000B4D45}" destId="{DB8D4786-8196-4AEB-927D-E8B8372D305E}" srcOrd="1" destOrd="0" parTransId="{4724817E-0391-4EA5-BC7E-78170000F460}" sibTransId="{3B040FFF-0648-4E7D-80C1-8EAE766DC0AE}"/>
    <dgm:cxn modelId="{D1938408-37B7-41E8-A04D-8B53FCDB9307}" type="presOf" srcId="{A2B3B0F3-AF86-4A01-844C-204F000B4D45}" destId="{05097F97-43A6-4C7A-8300-E4BA82DE3C48}" srcOrd="0" destOrd="0" presId="urn:microsoft.com/office/officeart/2005/8/layout/hList9"/>
    <dgm:cxn modelId="{B65ADC5F-6133-4363-B857-71A8EB50F5A5}" type="presOf" srcId="{162B3F6B-356B-45E2-9FBA-AC75361D42A3}" destId="{5A30DCBA-0DDE-423F-996C-E2ADA5AD73BB}" srcOrd="0" destOrd="0" presId="urn:microsoft.com/office/officeart/2005/8/layout/hList9"/>
    <dgm:cxn modelId="{C8F19D12-7FBE-481A-A130-869570C90E4D}" srcId="{162B3F6B-356B-45E2-9FBA-AC75361D42A3}" destId="{AB8FE379-F5AB-4624-8AEB-CF54FD0B0009}" srcOrd="0" destOrd="0" parTransId="{768C87C3-C49B-428B-B1D5-CD06C2E83BA0}" sibTransId="{591F0342-F082-478A-AA6B-C52C2A503AEC}"/>
    <dgm:cxn modelId="{DAF37D3B-3909-490F-A719-88361216CF6C}" srcId="{A2B3B0F3-AF86-4A01-844C-204F000B4D45}" destId="{2320625B-F16F-4D82-968F-943CC18C2E83}" srcOrd="0" destOrd="0" parTransId="{0FBCE9F0-F05E-4BB0-9874-BC59BE30C759}" sibTransId="{D8907888-DF67-42F1-90F4-FEB9ED8F11A0}"/>
    <dgm:cxn modelId="{6DD24C3B-9594-4608-BCDA-63F92D3EB9B0}" type="presOf" srcId="{5388FF9A-7CA0-4834-9863-6C952A123929}" destId="{24A71942-E146-4346-9306-820C7BCF3731}" srcOrd="0" destOrd="0" presId="urn:microsoft.com/office/officeart/2005/8/layout/hList9"/>
    <dgm:cxn modelId="{42532DBB-9303-49AD-B995-F7E303E6CEB2}" srcId="{AB8FE379-F5AB-4624-8AEB-CF54FD0B0009}" destId="{CA9A89AF-69D5-4BCD-957D-C0A0827701F9}" srcOrd="0" destOrd="0" parTransId="{F7F6C86F-DCAF-4538-8ED9-2DFC965E4991}" sibTransId="{4B019BEF-1150-4729-8CA3-4472B82301F7}"/>
    <dgm:cxn modelId="{BF95461F-4005-46D3-9F38-6B6C9EDBC234}" type="presOf" srcId="{5388FF9A-7CA0-4834-9863-6C952A123929}" destId="{BEF7216E-10EB-4537-9A13-F4554D9441C1}" srcOrd="1" destOrd="0" presId="urn:microsoft.com/office/officeart/2005/8/layout/hList9"/>
    <dgm:cxn modelId="{3525FD58-0F2C-45B3-96FB-93210E77799D}" srcId="{162B3F6B-356B-45E2-9FBA-AC75361D42A3}" destId="{A2B3B0F3-AF86-4A01-844C-204F000B4D45}" srcOrd="1" destOrd="0" parTransId="{00102013-A1BF-4CB6-AF40-E79C674AC49A}" sibTransId="{46992F6C-FD3E-4DA9-B7FD-555E00479981}"/>
    <dgm:cxn modelId="{426BF8BF-C4A6-4BA2-9AFF-912C88A8A2F1}" type="presOf" srcId="{CA9A89AF-69D5-4BCD-957D-C0A0827701F9}" destId="{DE752081-F9E1-4026-8B18-D7F15916DBA2}" srcOrd="0" destOrd="0" presId="urn:microsoft.com/office/officeart/2005/8/layout/hList9"/>
    <dgm:cxn modelId="{387BCB68-FFFF-4414-B14F-33AF99C9575C}" type="presOf" srcId="{2320625B-F16F-4D82-968F-943CC18C2E83}" destId="{4070935A-9A30-46E6-86FE-4E8F92D65A7F}" srcOrd="1" destOrd="0" presId="urn:microsoft.com/office/officeart/2005/8/layout/hList9"/>
    <dgm:cxn modelId="{2895145B-0DE4-4D28-B59B-49FB4A349D4C}" type="presParOf" srcId="{5A30DCBA-0DDE-423F-996C-E2ADA5AD73BB}" destId="{5EAFF3D5-0B5D-4F2E-B114-1BE87FF3E7DC}" srcOrd="0" destOrd="0" presId="urn:microsoft.com/office/officeart/2005/8/layout/hList9"/>
    <dgm:cxn modelId="{A7C2197D-7DA4-463A-80E8-3ADBBBBEE4D0}" type="presParOf" srcId="{5A30DCBA-0DDE-423F-996C-E2ADA5AD73BB}" destId="{8FCBC15A-B285-40B4-A57E-4A67F555834E}" srcOrd="1" destOrd="0" presId="urn:microsoft.com/office/officeart/2005/8/layout/hList9"/>
    <dgm:cxn modelId="{C7C42570-7217-429F-9356-67CABF0FD136}" type="presParOf" srcId="{8FCBC15A-B285-40B4-A57E-4A67F555834E}" destId="{0EDB55D0-F04B-4AC6-A5E5-FD6C65D4FED3}" srcOrd="0" destOrd="0" presId="urn:microsoft.com/office/officeart/2005/8/layout/hList9"/>
    <dgm:cxn modelId="{F2F307C7-F234-4D9F-A0B4-F2C6F3544E1F}" type="presParOf" srcId="{8FCBC15A-B285-40B4-A57E-4A67F555834E}" destId="{D45446DC-5EE3-4DC5-9B02-BF86E89108D7}" srcOrd="1" destOrd="0" presId="urn:microsoft.com/office/officeart/2005/8/layout/hList9"/>
    <dgm:cxn modelId="{441F18DD-81B1-49FA-ACF1-0A11F3118145}" type="presParOf" srcId="{D45446DC-5EE3-4DC5-9B02-BF86E89108D7}" destId="{DE752081-F9E1-4026-8B18-D7F15916DBA2}" srcOrd="0" destOrd="0" presId="urn:microsoft.com/office/officeart/2005/8/layout/hList9"/>
    <dgm:cxn modelId="{602B2532-592E-4148-808F-00C5ABAF99E7}" type="presParOf" srcId="{D45446DC-5EE3-4DC5-9B02-BF86E89108D7}" destId="{9CD20E94-1127-4826-827B-E6C3CFD85A50}" srcOrd="1" destOrd="0" presId="urn:microsoft.com/office/officeart/2005/8/layout/hList9"/>
    <dgm:cxn modelId="{C04B64C0-9EA1-40F2-888C-8B15816BAFEC}" type="presParOf" srcId="{8FCBC15A-B285-40B4-A57E-4A67F555834E}" destId="{8812A486-6CA7-4768-BC8E-F2AAF6A75FC8}" srcOrd="2" destOrd="0" presId="urn:microsoft.com/office/officeart/2005/8/layout/hList9"/>
    <dgm:cxn modelId="{19503EB1-E9E7-4D52-B6E7-4A91C5BD5DFA}" type="presParOf" srcId="{8812A486-6CA7-4768-BC8E-F2AAF6A75FC8}" destId="{24A71942-E146-4346-9306-820C7BCF3731}" srcOrd="0" destOrd="0" presId="urn:microsoft.com/office/officeart/2005/8/layout/hList9"/>
    <dgm:cxn modelId="{D84EEA76-AF10-4FCE-AB52-FFAE6FCE1750}" type="presParOf" srcId="{8812A486-6CA7-4768-BC8E-F2AAF6A75FC8}" destId="{BEF7216E-10EB-4537-9A13-F4554D9441C1}" srcOrd="1" destOrd="0" presId="urn:microsoft.com/office/officeart/2005/8/layout/hList9"/>
    <dgm:cxn modelId="{B88B156D-1C96-4EAC-A56D-C28D09F5BA94}" type="presParOf" srcId="{5A30DCBA-0DDE-423F-996C-E2ADA5AD73BB}" destId="{2E04D866-65A9-4B6F-BBFE-E0AAAE1F896D}" srcOrd="2" destOrd="0" presId="urn:microsoft.com/office/officeart/2005/8/layout/hList9"/>
    <dgm:cxn modelId="{C9EA0A34-0D1C-467D-BCE6-23C67E1DEEBA}" type="presParOf" srcId="{5A30DCBA-0DDE-423F-996C-E2ADA5AD73BB}" destId="{49D9D60E-D39A-40D0-8A4D-543727E23DA4}" srcOrd="3" destOrd="0" presId="urn:microsoft.com/office/officeart/2005/8/layout/hList9"/>
    <dgm:cxn modelId="{E1C2BE88-3AB5-407D-8B77-C0ED0C2FB042}" type="presParOf" srcId="{5A30DCBA-0DDE-423F-996C-E2ADA5AD73BB}" destId="{47EE0DF0-FCAB-49B5-B9AB-EA7F3B82D422}" srcOrd="4" destOrd="0" presId="urn:microsoft.com/office/officeart/2005/8/layout/hList9"/>
    <dgm:cxn modelId="{B779111D-DAC2-49D4-8396-86D3CCC6DA92}" type="presParOf" srcId="{5A30DCBA-0DDE-423F-996C-E2ADA5AD73BB}" destId="{D4A1769A-0D7D-4979-935B-442217E2E4E7}" srcOrd="5" destOrd="0" presId="urn:microsoft.com/office/officeart/2005/8/layout/hList9"/>
    <dgm:cxn modelId="{FE7CC03F-5EA8-432F-89C0-879002029DB5}" type="presParOf" srcId="{5A30DCBA-0DDE-423F-996C-E2ADA5AD73BB}" destId="{EF5212E5-CD51-4F3E-B2C0-D670E6A1F24D}" srcOrd="6" destOrd="0" presId="urn:microsoft.com/office/officeart/2005/8/layout/hList9"/>
    <dgm:cxn modelId="{5783A116-BC36-4264-8DA3-5AB9352E9A32}" type="presParOf" srcId="{EF5212E5-CD51-4F3E-B2C0-D670E6A1F24D}" destId="{519DB54F-3008-4E37-9555-929B6364F8B1}" srcOrd="0" destOrd="0" presId="urn:microsoft.com/office/officeart/2005/8/layout/hList9"/>
    <dgm:cxn modelId="{745A6610-F0BB-4633-A3D1-CD81A928E044}" type="presParOf" srcId="{EF5212E5-CD51-4F3E-B2C0-D670E6A1F24D}" destId="{B39489C1-586B-479C-858D-C06AB3C7941D}" srcOrd="1" destOrd="0" presId="urn:microsoft.com/office/officeart/2005/8/layout/hList9"/>
    <dgm:cxn modelId="{0D7FE0AD-FE6F-4213-A16F-9F102BA2AE4F}" type="presParOf" srcId="{B39489C1-586B-479C-858D-C06AB3C7941D}" destId="{2F798CF4-DBAA-4069-A44B-BA9CDDBAED34}" srcOrd="0" destOrd="0" presId="urn:microsoft.com/office/officeart/2005/8/layout/hList9"/>
    <dgm:cxn modelId="{EBBBB31D-8285-4556-96F4-9610E818B08D}" type="presParOf" srcId="{B39489C1-586B-479C-858D-C06AB3C7941D}" destId="{4070935A-9A30-46E6-86FE-4E8F92D65A7F}" srcOrd="1" destOrd="0" presId="urn:microsoft.com/office/officeart/2005/8/layout/hList9"/>
    <dgm:cxn modelId="{BFAF4123-CC13-4FB0-BB37-1F95A087ABEB}" type="presParOf" srcId="{EF5212E5-CD51-4F3E-B2C0-D670E6A1F24D}" destId="{4B75D087-0DD0-4529-8007-F04CEB5749BE}" srcOrd="2" destOrd="0" presId="urn:microsoft.com/office/officeart/2005/8/layout/hList9"/>
    <dgm:cxn modelId="{1087CACC-0C81-4A58-8FA2-9BAFC4B03117}" type="presParOf" srcId="{4B75D087-0DD0-4529-8007-F04CEB5749BE}" destId="{C20AF94A-B4E5-4631-AC9E-EE78B935AA01}" srcOrd="0" destOrd="0" presId="urn:microsoft.com/office/officeart/2005/8/layout/hList9"/>
    <dgm:cxn modelId="{8BB604ED-1D47-4516-A85E-BBB3B034A2A9}" type="presParOf" srcId="{4B75D087-0DD0-4529-8007-F04CEB5749BE}" destId="{65BA720F-33B6-424C-98BD-E8A9A132C1A0}" srcOrd="1" destOrd="0" presId="urn:microsoft.com/office/officeart/2005/8/layout/hList9"/>
    <dgm:cxn modelId="{C87D1039-18E5-4227-8389-C9FB0A512F60}" type="presParOf" srcId="{5A30DCBA-0DDE-423F-996C-E2ADA5AD73BB}" destId="{4CB5E549-23A0-4F80-B9D2-3DB16CD4FD83}" srcOrd="7" destOrd="0" presId="urn:microsoft.com/office/officeart/2005/8/layout/hList9"/>
    <dgm:cxn modelId="{27312E6B-FA04-4148-8850-12AA1886A366}" type="presParOf" srcId="{5A30DCBA-0DDE-423F-996C-E2ADA5AD73BB}" destId="{05097F97-43A6-4C7A-8300-E4BA82DE3C48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E752081-F9E1-4026-8B18-D7F15916DBA2}">
      <dsp:nvSpPr>
        <dsp:cNvPr id="0" name=""/>
        <dsp:cNvSpPr/>
      </dsp:nvSpPr>
      <dsp:spPr>
        <a:xfrm>
          <a:off x="1372671" y="984673"/>
          <a:ext cx="2570745" cy="17146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>
              <a:latin typeface="+mj-lt"/>
              <a:cs typeface="Arial" pitchFamily="34" charset="0"/>
            </a:rPr>
            <a:t>Häufigkeiten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400" kern="1200" dirty="0" smtClean="0">
            <a:latin typeface="+mj-lt"/>
            <a:cs typeface="Arial" pitchFamily="34" charset="0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>
              <a:latin typeface="+mj-lt"/>
              <a:cs typeface="Arial" pitchFamily="34" charset="0"/>
            </a:rPr>
            <a:t>Mengenangaben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400" kern="1200" dirty="0" smtClean="0">
            <a:latin typeface="+mj-lt"/>
            <a:cs typeface="Arial" pitchFamily="34" charset="0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>
              <a:latin typeface="+mj-lt"/>
              <a:cs typeface="Arial" pitchFamily="34" charset="0"/>
            </a:rPr>
            <a:t>Statistische Rechnungen </a:t>
          </a:r>
          <a:endParaRPr lang="de-DE" sz="1400" kern="1200" dirty="0">
            <a:latin typeface="+mj-lt"/>
            <a:cs typeface="Arial" pitchFamily="34" charset="0"/>
          </a:endParaRPr>
        </a:p>
      </dsp:txBody>
      <dsp:txXfrm>
        <a:off x="1783990" y="984673"/>
        <a:ext cx="2159426" cy="1714687"/>
      </dsp:txXfrm>
    </dsp:sp>
    <dsp:sp modelId="{24A71942-E146-4346-9306-820C7BCF3731}">
      <dsp:nvSpPr>
        <dsp:cNvPr id="0" name=""/>
        <dsp:cNvSpPr/>
      </dsp:nvSpPr>
      <dsp:spPr>
        <a:xfrm>
          <a:off x="1378507" y="2592090"/>
          <a:ext cx="2570745" cy="132584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>
              <a:latin typeface="+mj-lt"/>
              <a:cs typeface="Arial" pitchFamily="34" charset="0"/>
              <a:sym typeface="Wingdings" pitchFamily="2" charset="2"/>
            </a:rPr>
            <a:t> Interpretation im Sinne der Fragestellung</a:t>
          </a:r>
          <a:endParaRPr lang="de-DE" sz="1400" kern="1200" dirty="0">
            <a:latin typeface="+mj-lt"/>
            <a:cs typeface="Arial" pitchFamily="34" charset="0"/>
          </a:endParaRPr>
        </a:p>
      </dsp:txBody>
      <dsp:txXfrm>
        <a:off x="1789826" y="2592090"/>
        <a:ext cx="2159426" cy="1325847"/>
      </dsp:txXfrm>
    </dsp:sp>
    <dsp:sp modelId="{49D9D60E-D39A-40D0-8A4D-543727E23DA4}">
      <dsp:nvSpPr>
        <dsp:cNvPr id="0" name=""/>
        <dsp:cNvSpPr/>
      </dsp:nvSpPr>
      <dsp:spPr>
        <a:xfrm>
          <a:off x="1607" y="299141"/>
          <a:ext cx="1713830" cy="17138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>
              <a:latin typeface="+mj-lt"/>
              <a:cs typeface="Arial" pitchFamily="34" charset="0"/>
            </a:rPr>
            <a:t>Quantitativ</a:t>
          </a:r>
          <a:endParaRPr lang="de-DE" sz="1800" kern="1200" dirty="0">
            <a:latin typeface="+mj-lt"/>
            <a:cs typeface="Arial" pitchFamily="34" charset="0"/>
          </a:endParaRPr>
        </a:p>
      </dsp:txBody>
      <dsp:txXfrm>
        <a:off x="1607" y="299141"/>
        <a:ext cx="1713830" cy="1713830"/>
      </dsp:txXfrm>
    </dsp:sp>
    <dsp:sp modelId="{2F798CF4-DBAA-4069-A44B-BA9CDDBAED34}">
      <dsp:nvSpPr>
        <dsp:cNvPr id="0" name=""/>
        <dsp:cNvSpPr/>
      </dsp:nvSpPr>
      <dsp:spPr>
        <a:xfrm>
          <a:off x="5657247" y="984673"/>
          <a:ext cx="2570745" cy="17146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>
              <a:latin typeface="+mj-lt"/>
              <a:cs typeface="Arial" pitchFamily="34" charset="0"/>
            </a:rPr>
            <a:t>detaillierte und fokussierte Betrachtung der  individuell- subjektiven Perspektive in Bezug auf eine bestimmte Problemstellung oder Lebenssituation</a:t>
          </a:r>
          <a:endParaRPr lang="de-DE" sz="1400" kern="1200" dirty="0">
            <a:latin typeface="+mj-lt"/>
            <a:cs typeface="Arial" pitchFamily="34" charset="0"/>
          </a:endParaRPr>
        </a:p>
      </dsp:txBody>
      <dsp:txXfrm>
        <a:off x="6068566" y="984673"/>
        <a:ext cx="2159426" cy="1714687"/>
      </dsp:txXfrm>
    </dsp:sp>
    <dsp:sp modelId="{C20AF94A-B4E5-4631-AC9E-EE78B935AA01}">
      <dsp:nvSpPr>
        <dsp:cNvPr id="0" name=""/>
        <dsp:cNvSpPr/>
      </dsp:nvSpPr>
      <dsp:spPr>
        <a:xfrm>
          <a:off x="5657247" y="2699360"/>
          <a:ext cx="2570745" cy="119590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>
              <a:latin typeface="+mj-lt"/>
              <a:cs typeface="Arial" pitchFamily="34" charset="0"/>
              <a:sym typeface="Wingdings" pitchFamily="2" charset="2"/>
            </a:rPr>
            <a:t> Herausarbeiten kollektiver Strukturen oder gesellschaftlicher Handlungsmuster</a:t>
          </a:r>
          <a:endParaRPr lang="de-DE" sz="1400" kern="1200" dirty="0">
            <a:latin typeface="+mj-lt"/>
            <a:cs typeface="Arial" pitchFamily="34" charset="0"/>
          </a:endParaRPr>
        </a:p>
      </dsp:txBody>
      <dsp:txXfrm>
        <a:off x="6068566" y="2699360"/>
        <a:ext cx="2159426" cy="1195908"/>
      </dsp:txXfrm>
    </dsp:sp>
    <dsp:sp modelId="{05097F97-43A6-4C7A-8300-E4BA82DE3C48}">
      <dsp:nvSpPr>
        <dsp:cNvPr id="0" name=""/>
        <dsp:cNvSpPr/>
      </dsp:nvSpPr>
      <dsp:spPr>
        <a:xfrm>
          <a:off x="4286183" y="299141"/>
          <a:ext cx="1713830" cy="17138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>
              <a:latin typeface="+mj-lt"/>
              <a:cs typeface="Arial" pitchFamily="34" charset="0"/>
            </a:rPr>
            <a:t>Qualitativ</a:t>
          </a:r>
          <a:endParaRPr lang="de-DE" sz="1800" kern="1200" dirty="0">
            <a:latin typeface="+mj-lt"/>
            <a:cs typeface="Arial" pitchFamily="34" charset="0"/>
          </a:endParaRPr>
        </a:p>
      </dsp:txBody>
      <dsp:txXfrm>
        <a:off x="4286183" y="299141"/>
        <a:ext cx="1713830" cy="17138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A93F83-2A9B-4068-B253-F256A9806649}" type="datetimeFigureOut">
              <a:rPr lang="de-DE" smtClean="0"/>
              <a:pPr/>
              <a:t>20.07.2011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24587-0FE9-45AE-987D-F36B684BD4C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5A9F94-12CD-43E5-BC21-CB11A413700E}" type="datetimeFigureOut">
              <a:rPr lang="de-DE" smtClean="0"/>
              <a:pPr/>
              <a:t>20.07.2011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A9C14F-F062-4593-8A09-35E5CFB5413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htec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htec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htec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htec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htec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Abgerundetes Rechtec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Abgerundetes Rechtec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htec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htec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>
              <a:defRPr/>
            </a:pPr>
            <a:fld id="{F47742F2-02F7-4CA2-9DB6-1B03CB82403D}" type="datetime1">
              <a:rPr lang="de-DE" smtClean="0"/>
              <a:pPr>
                <a:defRPr/>
              </a:pPr>
              <a:t>20.07.2011</a:t>
            </a:fld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pPr>
              <a:defRPr/>
            </a:pPr>
            <a:r>
              <a:rPr lang="de-DE" smtClean="0"/>
              <a:t>Graduiertenschule für Geisteswissensch2aften - Universität Würzburg</a:t>
            </a:r>
            <a:endParaRPr lang="de-DE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EDE5883-B596-4283-9DCC-C61CABB2CBF6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1357FF-A3CA-4810-ABED-3A14B20EB3DF}" type="datetime1">
              <a:rPr lang="de-DE" smtClean="0"/>
              <a:pPr>
                <a:defRPr/>
              </a:pPr>
              <a:t>20.07.2011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Graduiertenschule für Geisteswissensch2aften - Universität Würzburg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26DAF5-79FB-48C4-9C29-E9B79C402449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3F0D79-D139-41D0-833B-51C253D3ACD2}" type="datetime1">
              <a:rPr lang="de-DE" smtClean="0"/>
              <a:pPr>
                <a:defRPr/>
              </a:pPr>
              <a:t>20.07.2011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Graduiertenschule für Geisteswissensch2aften - Universität Würzburg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1E747B-89EC-4D1D-A058-F7C0302EB05F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218DF3-CF25-4B51-82DE-6AAB1B30FD4E}" type="datetime1">
              <a:rPr lang="de-DE" smtClean="0"/>
              <a:pPr>
                <a:defRPr/>
              </a:pPr>
              <a:t>20.07.2011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Graduiertenschule für Geisteswissensch2aften - Universität Würzburg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8B49F-1585-49C4-A561-C405CEE35051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22D1C4-0D72-4F55-9D67-8EA5FF78288D}" type="datetime1">
              <a:rPr lang="de-DE" smtClean="0"/>
              <a:pPr>
                <a:defRPr/>
              </a:pPr>
              <a:t>20.07.2011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Graduiertenschule für Geisteswissensch2aften - Universität Würzburg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B1C83A-AC64-4A7D-8CCF-FC4E14BD0B5C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0102FE-6D94-47A5-9262-AFAB5BEED9AC}" type="datetime1">
              <a:rPr lang="de-DE" smtClean="0"/>
              <a:pPr>
                <a:defRPr/>
              </a:pPr>
              <a:t>20.07.2011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Graduiertenschule für Geisteswissensch2aften - Universität Würzburg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BEE6C3-D61C-46C3-A967-808AD747AEB9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6" name="Datumsplatzhalt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923438DA-ABE0-4A32-8EE0-DFA53B35B4E6}" type="datetime1">
              <a:rPr lang="de-DE" smtClean="0"/>
              <a:pPr>
                <a:defRPr/>
              </a:pPr>
              <a:t>20.07.2011</a:t>
            </a:fld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F3FC45CC-EA32-4969-9474-3C7F37DE8996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28" name="Fußzeilenplatzhalt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r>
              <a:rPr lang="de-DE" smtClean="0"/>
              <a:t>Graduiertenschule für Geisteswissensch2aften - Universität Würzburg</a:t>
            </a:r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pPr>
              <a:defRPr/>
            </a:pPr>
            <a:fld id="{460E3DED-9B29-4C7B-B744-A988734CD0D6}" type="datetime1">
              <a:rPr lang="de-DE" smtClean="0"/>
              <a:pPr>
                <a:defRPr/>
              </a:pPr>
              <a:t>20.07.2011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pPr>
              <a:defRPr/>
            </a:pPr>
            <a:r>
              <a:rPr lang="de-DE" smtClean="0"/>
              <a:t>Graduiertenschule für Geisteswissensch2aften - Universität Würzburg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pPr>
              <a:defRPr/>
            </a:pPr>
            <a:fld id="{8746F065-81A6-4930-B932-6A05F227C6B4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4442CE-A5EE-4BD3-9F7E-23FE0C90AA31}" type="datetime1">
              <a:rPr lang="de-DE" smtClean="0"/>
              <a:pPr>
                <a:defRPr/>
              </a:pPr>
              <a:t>20.07.2011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Graduiertenschule für Geisteswissensch2aften - Universität Würzburg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E577A8-970C-4BD4-9288-DE87B2B33FD1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D4D7F4-2A69-4304-9A20-C5004F5494B3}" type="datetime1">
              <a:rPr lang="de-DE" smtClean="0"/>
              <a:pPr>
                <a:defRPr/>
              </a:pPr>
              <a:t>20.07.2011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Graduiertenschule für Geisteswissensch2aften - Universität Würzburg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53FE51-D8BF-439A-89CB-3B2911ECB61B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3D0D40-4101-48AD-8B6E-C3A80C3AA57D}" type="datetime1">
              <a:rPr lang="de-DE" smtClean="0"/>
              <a:pPr>
                <a:defRPr/>
              </a:pPr>
              <a:t>20.07.2011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Graduiertenschule für Geisteswissensch2aften - Universität Würzburg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AF883C-2CDA-46C8-ACBC-E6C62ABF376E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htec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htec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htec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htec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htec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Abgerundetes Rechtec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Abgerundetes Rechtec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htec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htec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htec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htec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htec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htec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7FB26E64-CC96-4B0F-B568-59E623A0538F}" type="datetime1">
              <a:rPr lang="de-DE" smtClean="0"/>
              <a:pPr>
                <a:defRPr/>
              </a:pPr>
              <a:t>20.07.2011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de-DE" smtClean="0"/>
              <a:t>Graduiertenschule für Geisteswissensch2aften - Universität Würzburg</a:t>
            </a:r>
            <a:endParaRPr lang="de-DE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39ABCF0-439E-4781-AE93-2D85B7B34223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0" r:id="rId1"/>
    <p:sldLayoutId id="2147484041" r:id="rId2"/>
    <p:sldLayoutId id="2147484042" r:id="rId3"/>
    <p:sldLayoutId id="2147484043" r:id="rId4"/>
    <p:sldLayoutId id="2147484044" r:id="rId5"/>
    <p:sldLayoutId id="2147484045" r:id="rId6"/>
    <p:sldLayoutId id="2147484046" r:id="rId7"/>
    <p:sldLayoutId id="2147484047" r:id="rId8"/>
    <p:sldLayoutId id="2147484048" r:id="rId9"/>
    <p:sldLayoutId id="2147484049" r:id="rId10"/>
    <p:sldLayoutId id="2147484050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dirty="0" smtClean="0"/>
              <a:t>Methoden der Qualitativen Sozialforschung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R="0">
              <a:lnSpc>
                <a:spcPct val="80000"/>
              </a:lnSpc>
            </a:pPr>
            <a:endParaRPr lang="de-DE" sz="2500" dirty="0" smtClean="0"/>
          </a:p>
          <a:p>
            <a:pPr marR="0">
              <a:lnSpc>
                <a:spcPct val="80000"/>
              </a:lnSpc>
            </a:pPr>
            <a:r>
              <a:rPr lang="de-DE" sz="2500" dirty="0" smtClean="0"/>
              <a:t>Eine grundlegende Einführung</a:t>
            </a:r>
          </a:p>
          <a:p>
            <a:pPr marR="0">
              <a:lnSpc>
                <a:spcPct val="80000"/>
              </a:lnSpc>
            </a:pPr>
            <a:endParaRPr lang="de-DE" sz="2500" dirty="0" smtClean="0"/>
          </a:p>
          <a:p>
            <a:pPr marR="0">
              <a:lnSpc>
                <a:spcPct val="80000"/>
              </a:lnSpc>
            </a:pPr>
            <a:r>
              <a:rPr lang="de-DE" sz="2500" dirty="0" smtClean="0"/>
              <a:t> </a:t>
            </a:r>
          </a:p>
          <a:p>
            <a:pPr marR="0">
              <a:lnSpc>
                <a:spcPct val="80000"/>
              </a:lnSpc>
            </a:pPr>
            <a:endParaRPr lang="de-DE" sz="2500" dirty="0" smtClean="0"/>
          </a:p>
          <a:p>
            <a:pPr marR="0">
              <a:lnSpc>
                <a:spcPct val="80000"/>
              </a:lnSpc>
            </a:pPr>
            <a:endParaRPr lang="de-DE" sz="1000" dirty="0" smtClean="0">
              <a:latin typeface="Arial" charset="0"/>
              <a:cs typeface="Arial" charset="0"/>
            </a:endParaRPr>
          </a:p>
          <a:p>
            <a:pPr marR="0">
              <a:lnSpc>
                <a:spcPct val="80000"/>
              </a:lnSpc>
            </a:pPr>
            <a:endParaRPr lang="de-DE" sz="10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endParaRPr lang="de-DE" sz="10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800" dirty="0" smtClean="0"/>
              <a:t>3. Konkrete Beispiel Qualitativer Datengewinnung </a:t>
            </a:r>
            <a:endParaRPr lang="de-DE" sz="2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buNone/>
              <a:defRPr/>
            </a:pPr>
            <a:r>
              <a:rPr lang="de-DE" sz="2400" b="1" dirty="0" smtClean="0">
                <a:latin typeface="+mj-lt"/>
                <a:cs typeface="Arial" pitchFamily="34" charset="0"/>
              </a:rPr>
              <a:t>Befragung</a:t>
            </a:r>
          </a:p>
          <a:p>
            <a:pPr>
              <a:spcBef>
                <a:spcPts val="0"/>
              </a:spcBef>
              <a:buNone/>
              <a:defRPr/>
            </a:pPr>
            <a:endParaRPr lang="de-DE" sz="2000" b="1" u="sng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de-DE" sz="2000" b="1" dirty="0" smtClean="0">
                <a:latin typeface="Arial" pitchFamily="34" charset="0"/>
                <a:cs typeface="Arial" pitchFamily="34" charset="0"/>
              </a:rPr>
              <a:t>Leitfadengestütztes Interview</a:t>
            </a:r>
          </a:p>
          <a:p>
            <a:pPr>
              <a:spcBef>
                <a:spcPts val="0"/>
              </a:spcBef>
              <a:buNone/>
              <a:defRPr/>
            </a:pPr>
            <a:r>
              <a:rPr lang="de-DE" sz="2000" b="1" dirty="0" smtClean="0"/>
              <a:t>	</a:t>
            </a:r>
            <a:r>
              <a:rPr lang="de-DE" sz="1800" dirty="0" smtClean="0">
                <a:latin typeface="Arial" pitchFamily="34" charset="0"/>
                <a:cs typeface="Arial" pitchFamily="34" charset="0"/>
              </a:rPr>
              <a:t>halbstrukturierten Befragung, die den Probanden unter einer gewissen Problemstellung möglichst frei zu Wort kommen lassen will 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de-DE" sz="2000" b="1" dirty="0" smtClean="0">
                <a:latin typeface="Arial" pitchFamily="34" charset="0"/>
                <a:cs typeface="Arial" pitchFamily="34" charset="0"/>
              </a:rPr>
              <a:t>Narratives Interview</a:t>
            </a:r>
          </a:p>
          <a:p>
            <a:pPr>
              <a:spcBef>
                <a:spcPts val="0"/>
              </a:spcBef>
              <a:buNone/>
              <a:defRPr/>
            </a:pPr>
            <a:r>
              <a:rPr lang="de-DE" sz="2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de-DE" sz="1800" dirty="0" smtClean="0">
                <a:latin typeface="Arial" pitchFamily="34" charset="0"/>
                <a:cs typeface="Arial" pitchFamily="34" charset="0"/>
              </a:rPr>
              <a:t>der Proband wählt das Thema und die behandelten Aspekte selbst und entwickelt den Handlungsstrang auf Grundlage eigener Assoziationen  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de-DE" sz="2000" b="1" dirty="0" smtClean="0">
                <a:latin typeface="Arial" pitchFamily="34" charset="0"/>
                <a:cs typeface="Arial" pitchFamily="34" charset="0"/>
              </a:rPr>
              <a:t>Gruppendiskussion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 3"/>
              <a:buNone/>
              <a:defRPr/>
            </a:pP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      </a:t>
            </a:r>
          </a:p>
          <a:p>
            <a:pPr marL="514350" indent="-514350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800" dirty="0" smtClean="0"/>
              <a:t>3. Konkrete Beispiel Qualitativer Datengewinnung </a:t>
            </a:r>
            <a:endParaRPr lang="de-DE" sz="2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 3" pitchFamily="18" charset="2"/>
              <a:buNone/>
            </a:pPr>
            <a:r>
              <a:rPr lang="de-DE" sz="2400" b="1" dirty="0" smtClean="0">
                <a:latin typeface="+mj-lt"/>
                <a:cs typeface="Arial" charset="0"/>
              </a:rPr>
              <a:t>Beobachtung</a:t>
            </a:r>
          </a:p>
          <a:p>
            <a:pPr>
              <a:buFont typeface="Wingdings 3" pitchFamily="18" charset="2"/>
              <a:buNone/>
            </a:pPr>
            <a:endParaRPr lang="de-DE" sz="2000" u="sng" dirty="0" smtClean="0">
              <a:latin typeface="+mj-lt"/>
              <a:cs typeface="Arial" charset="0"/>
            </a:endParaRP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de-DE" sz="2000" dirty="0" smtClean="0">
                <a:latin typeface="+mj-lt"/>
                <a:cs typeface="Arial" charset="0"/>
              </a:rPr>
              <a:t>Untersuchungsgegenstand wird in seiner natürlichen Umgebung belassen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endParaRPr lang="de-DE" sz="2000" dirty="0" smtClean="0">
              <a:latin typeface="+mj-lt"/>
              <a:cs typeface="Arial" charset="0"/>
            </a:endParaRP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de-DE" sz="2000" dirty="0" smtClean="0">
                <a:latin typeface="+mj-lt"/>
                <a:cs typeface="Arial" charset="0"/>
              </a:rPr>
              <a:t>Der Forscher begibt sich selbst in dieses Umfeld, um an den realen Situationen der Objekte oder Individuen teilzuhaben </a:t>
            </a:r>
            <a:endParaRPr lang="de-DE" sz="2000" dirty="0" smtClean="0">
              <a:latin typeface="+mj-lt"/>
              <a:cs typeface="Arial" charset="0"/>
              <a:sym typeface="Wingdings" pitchFamily="2" charset="2"/>
            </a:endParaRP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endParaRPr lang="de-DE" sz="2000" dirty="0" smtClean="0">
              <a:latin typeface="+mj-lt"/>
              <a:cs typeface="Arial" charset="0"/>
            </a:endParaRP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de-DE" sz="2000" dirty="0" smtClean="0">
                <a:latin typeface="+mj-lt"/>
                <a:cs typeface="Arial" charset="0"/>
              </a:rPr>
              <a:t>Annäherung der Innenperspektive und Erschließung spezifischer Inhalte, die von außen nicht zugänglich sind und Kontextwissen erfordern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+mj-lt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 3"/>
              <a:buNone/>
              <a:defRPr/>
            </a:pP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      </a:t>
            </a:r>
          </a:p>
          <a:p>
            <a:pPr marL="514350" indent="-514350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800" dirty="0" smtClean="0"/>
              <a:t>4. Exemplarische Auswertungsverfahren </a:t>
            </a:r>
            <a:endParaRPr lang="de-DE" sz="2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+mj-lt"/>
              <a:cs typeface="Arial" pitchFamily="34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  <a:buFont typeface="Wingdings 3" pitchFamily="18" charset="2"/>
              <a:buNone/>
            </a:pPr>
            <a:r>
              <a:rPr lang="de-DE" sz="2000" b="1" dirty="0" smtClean="0">
                <a:latin typeface="+mj-lt"/>
                <a:cs typeface="Arial" charset="0"/>
              </a:rPr>
              <a:t>Inhaltsanalyse</a:t>
            </a:r>
          </a:p>
          <a:p>
            <a:pPr>
              <a:lnSpc>
                <a:spcPct val="80000"/>
              </a:lnSpc>
              <a:spcBef>
                <a:spcPts val="0"/>
              </a:spcBef>
              <a:buFont typeface="Wingdings 3" pitchFamily="18" charset="2"/>
              <a:buNone/>
            </a:pPr>
            <a:endParaRPr lang="de-DE" sz="2000" b="1" u="sng" dirty="0" smtClean="0">
              <a:latin typeface="+mj-lt"/>
              <a:cs typeface="Arial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  <a:buFont typeface="Wingdings 3" pitchFamily="18" charset="2"/>
              <a:buNone/>
            </a:pPr>
            <a:r>
              <a:rPr lang="de-DE" sz="2000" i="1" dirty="0" smtClean="0">
                <a:latin typeface="+mj-lt"/>
              </a:rPr>
              <a:t>    „</a:t>
            </a:r>
            <a:r>
              <a:rPr lang="de-DE" sz="2000" i="1" dirty="0" smtClean="0">
                <a:latin typeface="+mj-lt"/>
                <a:cs typeface="Arial" charset="0"/>
              </a:rPr>
              <a:t>Qualitative Inhaltsanalyse will Texte systematisch analysieren, indem sie das Material schrittweise mit theoriegeleitet am Material entwickelten Kategoriensystemen bearbeitet</a:t>
            </a:r>
            <a:r>
              <a:rPr lang="de-DE" sz="2000" i="1" smtClean="0">
                <a:latin typeface="+mj-lt"/>
                <a:cs typeface="Arial" charset="0"/>
              </a:rPr>
              <a:t>.“ </a:t>
            </a:r>
          </a:p>
          <a:p>
            <a:pPr>
              <a:lnSpc>
                <a:spcPct val="80000"/>
              </a:lnSpc>
              <a:spcBef>
                <a:spcPts val="0"/>
              </a:spcBef>
              <a:buFont typeface="Wingdings 3" pitchFamily="18" charset="2"/>
              <a:buNone/>
            </a:pPr>
            <a:r>
              <a:rPr lang="de-DE" sz="2000" i="1" smtClean="0">
                <a:latin typeface="+mj-lt"/>
                <a:cs typeface="Arial" charset="0"/>
              </a:rPr>
              <a:t>(</a:t>
            </a:r>
            <a:r>
              <a:rPr lang="de-DE" sz="2000" i="1" dirty="0" err="1" smtClean="0">
                <a:latin typeface="+mj-lt"/>
                <a:cs typeface="Arial" charset="0"/>
              </a:rPr>
              <a:t>Mayring</a:t>
            </a:r>
            <a:r>
              <a:rPr lang="de-DE" sz="2000" i="1" dirty="0" smtClean="0">
                <a:latin typeface="+mj-lt"/>
                <a:cs typeface="Arial" charset="0"/>
              </a:rPr>
              <a:t> 2002, S. 114)</a:t>
            </a:r>
          </a:p>
          <a:p>
            <a:pPr>
              <a:lnSpc>
                <a:spcPct val="80000"/>
              </a:lnSpc>
              <a:spcBef>
                <a:spcPts val="0"/>
              </a:spcBef>
              <a:buFont typeface="Wingdings 3" pitchFamily="18" charset="2"/>
              <a:buNone/>
            </a:pPr>
            <a:endParaRPr lang="de-DE" sz="2000" i="1" dirty="0" smtClean="0">
              <a:latin typeface="+mj-lt"/>
              <a:cs typeface="Arial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  <a:buFont typeface="Wingdings 3" pitchFamily="18" charset="2"/>
              <a:buNone/>
            </a:pPr>
            <a:endParaRPr lang="de-DE" sz="2000" i="1" dirty="0" smtClean="0">
              <a:latin typeface="+mj-lt"/>
              <a:cs typeface="Arial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de-DE" sz="2000" dirty="0" smtClean="0">
                <a:latin typeface="+mj-lt"/>
                <a:cs typeface="Arial" charset="0"/>
              </a:rPr>
              <a:t>kommunikationswissenschaftliche Vorgehensweise der Zerlegung des Materials in Einheiten, die nacheinander bearbeitet werden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de-DE" sz="2000" dirty="0" smtClean="0">
              <a:latin typeface="+mj-lt"/>
              <a:cs typeface="Arial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de-DE" sz="2000" dirty="0" smtClean="0">
                <a:latin typeface="+mj-lt"/>
                <a:cs typeface="Arial" charset="0"/>
              </a:rPr>
              <a:t>systematische und theoriegeleitete Bearbeitung von Textmaterial gemäß vorab festgelegter Analyseregeln</a:t>
            </a: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 3"/>
              <a:buNone/>
              <a:defRPr/>
            </a:pP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      </a:t>
            </a:r>
          </a:p>
          <a:p>
            <a:pPr marL="514350" indent="-514350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800" dirty="0" smtClean="0"/>
              <a:t>4. Exemplarische Auswertungsverfahren </a:t>
            </a:r>
            <a:endParaRPr lang="de-DE" sz="2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b="1" dirty="0" smtClean="0">
              <a:latin typeface="+mj-lt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de-DE" sz="2000" b="1" dirty="0" err="1" smtClean="0">
                <a:latin typeface="+mj-lt"/>
                <a:cs typeface="Arial" pitchFamily="34" charset="0"/>
              </a:rPr>
              <a:t>Grounded</a:t>
            </a:r>
            <a:r>
              <a:rPr lang="de-DE" sz="2000" b="1" dirty="0" smtClean="0">
                <a:latin typeface="+mj-lt"/>
                <a:cs typeface="Arial" pitchFamily="34" charset="0"/>
              </a:rPr>
              <a:t> </a:t>
            </a:r>
            <a:r>
              <a:rPr lang="de-DE" sz="2000" b="1" dirty="0" err="1" smtClean="0">
                <a:latin typeface="+mj-lt"/>
                <a:cs typeface="Arial" pitchFamily="34" charset="0"/>
              </a:rPr>
              <a:t>theory</a:t>
            </a:r>
            <a:endParaRPr lang="de-DE" sz="2000" b="1" dirty="0" smtClean="0">
              <a:latin typeface="+mj-lt"/>
              <a:cs typeface="Arial" pitchFamily="34" charset="0"/>
            </a:endParaRPr>
          </a:p>
          <a:p>
            <a:pPr>
              <a:lnSpc>
                <a:spcPct val="80000"/>
              </a:lnSpc>
              <a:buNone/>
            </a:pPr>
            <a:endParaRPr lang="de-DE" sz="20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de-DE" sz="2000" dirty="0" smtClean="0">
                <a:latin typeface="Arial" charset="0"/>
                <a:cs typeface="Arial" charset="0"/>
              </a:rPr>
              <a:t>gegenstandsbezogene Theoriebildung, d.h. Priorität der erhobenen Daten gegenüber vorliegenden theoretischen Annahmen </a:t>
            </a:r>
            <a:r>
              <a:rPr lang="de-DE" sz="2000" dirty="0" smtClean="0">
                <a:latin typeface="Arial" charset="0"/>
                <a:cs typeface="Arial" charset="0"/>
                <a:sym typeface="Wingdings" pitchFamily="2" charset="2"/>
              </a:rPr>
              <a:t> 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de-DE" sz="2000" dirty="0" smtClean="0">
              <a:latin typeface="Arial" charset="0"/>
              <a:cs typeface="Arial" charset="0"/>
              <a:sym typeface="Wingdings" pitchFamily="2" charset="2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de-DE" sz="2000" dirty="0" smtClean="0">
                <a:latin typeface="Arial" charset="0"/>
                <a:cs typeface="Arial" charset="0"/>
                <a:sym typeface="Wingdings" pitchFamily="2" charset="2"/>
              </a:rPr>
              <a:t>Gleichzeitigkeit von Datenerhebung und Auswertung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de-DE" sz="20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de-DE" sz="2000" dirty="0" smtClean="0">
                <a:latin typeface="Arial" charset="0"/>
                <a:cs typeface="Arial" charset="0"/>
              </a:rPr>
              <a:t>Entwicklung von Gesetzmäßigkeiten durch Auseinandersetzung mit den Erkenntnissen aus dem Feld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de-DE" sz="20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de-DE" sz="2000" dirty="0" smtClean="0">
                <a:latin typeface="Arial" charset="0"/>
                <a:cs typeface="Arial" charset="0"/>
              </a:rPr>
              <a:t>Einbeziehung subjektiver Erfahrung und Kontextwissen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de-DE" sz="20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de-DE" sz="2000" dirty="0" smtClean="0">
                <a:latin typeface="Arial" charset="0"/>
                <a:cs typeface="Arial" charset="0"/>
              </a:rPr>
              <a:t>Grundsatz der theoretischen Sättigung („</a:t>
            </a:r>
            <a:r>
              <a:rPr lang="de-DE" sz="2000" dirty="0" err="1" smtClean="0">
                <a:latin typeface="Arial" charset="0"/>
                <a:cs typeface="Arial" charset="0"/>
              </a:rPr>
              <a:t>theoretical</a:t>
            </a:r>
            <a:r>
              <a:rPr lang="de-DE" sz="2000" dirty="0" smtClean="0">
                <a:latin typeface="Arial" charset="0"/>
                <a:cs typeface="Arial" charset="0"/>
              </a:rPr>
              <a:t> </a:t>
            </a:r>
            <a:r>
              <a:rPr lang="de-DE" sz="2000" dirty="0" err="1" smtClean="0">
                <a:latin typeface="Arial" charset="0"/>
                <a:cs typeface="Arial" charset="0"/>
              </a:rPr>
              <a:t>sampling</a:t>
            </a:r>
            <a:r>
              <a:rPr lang="de-DE" sz="2000" dirty="0" smtClean="0">
                <a:latin typeface="Arial" charset="0"/>
                <a:cs typeface="Arial" charset="0"/>
              </a:rPr>
              <a:t>)</a:t>
            </a:r>
            <a:endParaRPr lang="de-DE" sz="2000" b="1" u="sng" dirty="0" smtClean="0">
              <a:latin typeface="Arial" charset="0"/>
              <a:cs typeface="Arial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 3"/>
              <a:buNone/>
              <a:defRPr/>
            </a:pP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      </a:t>
            </a:r>
          </a:p>
          <a:p>
            <a:pPr marL="514350" indent="-514350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800" dirty="0" smtClean="0"/>
              <a:t>Literatur</a:t>
            </a:r>
            <a:endParaRPr lang="de-DE" sz="2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de-DE" sz="13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Bohnsack, Ralf/ </a:t>
            </a:r>
            <a:r>
              <a:rPr lang="de-DE" sz="1300" dirty="0" err="1" smtClean="0">
                <a:latin typeface="+mj-lt"/>
                <a:ea typeface="Arial Unicode MS" pitchFamily="34" charset="-128"/>
                <a:cs typeface="Arial Unicode MS" pitchFamily="34" charset="-128"/>
              </a:rPr>
              <a:t>Marotzki</a:t>
            </a:r>
            <a:r>
              <a:rPr lang="de-DE" sz="13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, Winfried/ Meuser, Michael (Hrsg.) (2006, 2. Auflage): Hauptbegriffe Qualitativer Sozialforschung, Opladen &amp; </a:t>
            </a:r>
            <a:r>
              <a:rPr lang="de-DE" sz="1300" dirty="0" err="1" smtClean="0">
                <a:latin typeface="+mj-lt"/>
                <a:ea typeface="Arial Unicode MS" pitchFamily="34" charset="-128"/>
                <a:cs typeface="Arial Unicode MS" pitchFamily="34" charset="-128"/>
              </a:rPr>
              <a:t>Farmington</a:t>
            </a:r>
            <a:r>
              <a:rPr lang="de-DE" sz="13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de-DE" sz="1300" dirty="0" err="1" smtClean="0">
                <a:latin typeface="+mj-lt"/>
                <a:ea typeface="Arial Unicode MS" pitchFamily="34" charset="-128"/>
                <a:cs typeface="Arial Unicode MS" pitchFamily="34" charset="-128"/>
              </a:rPr>
              <a:t>Hills</a:t>
            </a:r>
            <a:r>
              <a:rPr lang="de-DE" sz="13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, Verlag Barbara </a:t>
            </a:r>
            <a:r>
              <a:rPr lang="de-DE" sz="1300" dirty="0" err="1" smtClean="0">
                <a:latin typeface="+mj-lt"/>
                <a:ea typeface="Arial Unicode MS" pitchFamily="34" charset="-128"/>
                <a:cs typeface="Arial Unicode MS" pitchFamily="34" charset="-128"/>
              </a:rPr>
              <a:t>Budrich</a:t>
            </a:r>
            <a:endParaRPr lang="de-DE" sz="1300" dirty="0" smtClean="0">
              <a:latin typeface="+mj-lt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endParaRPr lang="de-DE" sz="1300" dirty="0" smtClean="0">
              <a:latin typeface="+mj-lt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de-DE" sz="13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Diekmann, Andreas(2005, 13. Auflage) : Empirische Sozialforschung. Grundlagen, Methoden, Anwendungen, Reinbek bei Hamburg, Rowohlt Verlag</a:t>
            </a:r>
          </a:p>
          <a:p>
            <a:pPr>
              <a:lnSpc>
                <a:spcPct val="80000"/>
              </a:lnSpc>
            </a:pPr>
            <a:endParaRPr lang="de-DE" sz="1300" dirty="0" smtClean="0">
              <a:latin typeface="+mj-lt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de-DE" sz="13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Flick, Uwe (2010, 3. Auflage): Qualitative Sozialforschung. Eine Einführung, Reinbek bei Hamburg, Rowohlt Verlag</a:t>
            </a:r>
          </a:p>
          <a:p>
            <a:pPr>
              <a:lnSpc>
                <a:spcPct val="80000"/>
              </a:lnSpc>
            </a:pPr>
            <a:endParaRPr lang="de-DE" sz="1300" dirty="0" smtClean="0">
              <a:latin typeface="+mj-lt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de-DE" sz="1300" dirty="0" err="1" smtClean="0">
                <a:latin typeface="+mj-lt"/>
                <a:ea typeface="Arial Unicode MS" pitchFamily="34" charset="-128"/>
                <a:cs typeface="Arial Unicode MS" pitchFamily="34" charset="-128"/>
              </a:rPr>
              <a:t>Fuhs</a:t>
            </a:r>
            <a:r>
              <a:rPr lang="de-DE" sz="13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, Burkhard (2007): Qualitative Methoden in der Erziehungswissenschaft, Darmstadt, Wissenschaftliche Buchgesellschaft</a:t>
            </a:r>
          </a:p>
          <a:p>
            <a:pPr>
              <a:lnSpc>
                <a:spcPct val="80000"/>
              </a:lnSpc>
            </a:pPr>
            <a:endParaRPr lang="de-DE" sz="1300" dirty="0" smtClean="0">
              <a:latin typeface="+mj-lt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de-DE" sz="13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Heinze, Thomas (2001): Qualitative Sozialforschung: Einführung, Methodologie und Forschungspraxis, München, Oldenburg Verlag</a:t>
            </a:r>
          </a:p>
          <a:p>
            <a:pPr>
              <a:lnSpc>
                <a:spcPct val="80000"/>
              </a:lnSpc>
            </a:pPr>
            <a:endParaRPr lang="de-DE" sz="1300" dirty="0" smtClean="0">
              <a:latin typeface="+mj-lt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de-DE" sz="13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Lamnek, Siegfried (2010, 5. überarbeitete Auflage) : Qualitative Sozialforschung, Weinheim/ Basel, Beltz Verlag</a:t>
            </a:r>
          </a:p>
          <a:p>
            <a:pPr>
              <a:lnSpc>
                <a:spcPct val="80000"/>
              </a:lnSpc>
            </a:pPr>
            <a:endParaRPr lang="de-DE" sz="1300" dirty="0" smtClean="0">
              <a:latin typeface="+mj-lt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de-DE" sz="1300" dirty="0" err="1" smtClean="0">
                <a:latin typeface="+mj-lt"/>
                <a:ea typeface="Arial Unicode MS" pitchFamily="34" charset="-128"/>
                <a:cs typeface="Arial Unicode MS" pitchFamily="34" charset="-128"/>
              </a:rPr>
              <a:t>Mayring</a:t>
            </a:r>
            <a:r>
              <a:rPr lang="de-DE" sz="13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, Philipp: (2002, 5. überarbeitete und neu ausgestattete Auflage): Einführung in die Qualitative Sozialforschung. Eine Anleitung zum qualitativen Denken, Weinheim/ Basel, Beltz Verlag</a:t>
            </a:r>
          </a:p>
          <a:p>
            <a:pPr>
              <a:lnSpc>
                <a:spcPct val="80000"/>
              </a:lnSpc>
            </a:pPr>
            <a:endParaRPr lang="de-DE" sz="1300" dirty="0" smtClean="0">
              <a:latin typeface="+mj-lt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de-DE" sz="1300" dirty="0" err="1" smtClean="0">
                <a:latin typeface="+mj-lt"/>
                <a:ea typeface="Arial Unicode MS" pitchFamily="34" charset="-128"/>
                <a:cs typeface="Arial Unicode MS" pitchFamily="34" charset="-128"/>
              </a:rPr>
              <a:t>Przyborski</a:t>
            </a:r>
            <a:r>
              <a:rPr lang="de-DE" sz="13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de-DE" sz="1300" dirty="0" err="1" smtClean="0">
                <a:latin typeface="+mj-lt"/>
                <a:ea typeface="Arial Unicode MS" pitchFamily="34" charset="-128"/>
                <a:cs typeface="Arial Unicode MS" pitchFamily="34" charset="-128"/>
              </a:rPr>
              <a:t>Aglaja</a:t>
            </a:r>
            <a:r>
              <a:rPr lang="de-DE" sz="13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/ Wohlrab-</a:t>
            </a:r>
            <a:r>
              <a:rPr lang="de-DE" sz="1300" dirty="0" err="1" smtClean="0">
                <a:latin typeface="+mj-lt"/>
                <a:ea typeface="Arial Unicode MS" pitchFamily="34" charset="-128"/>
                <a:cs typeface="Arial Unicode MS" pitchFamily="34" charset="-128"/>
              </a:rPr>
              <a:t>Sahr</a:t>
            </a:r>
            <a:r>
              <a:rPr lang="de-DE" sz="13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, Monika (2009, 2. Auflage): Qualitative Sozialforschung. Ein Arbeitsbuch, München, Oldenburg Verlag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1300" b="1" dirty="0" smtClean="0">
              <a:latin typeface="+mj-lt"/>
              <a:cs typeface="Arial" pitchFamily="34" charset="0"/>
            </a:endParaRPr>
          </a:p>
          <a:p>
            <a:pPr>
              <a:lnSpc>
                <a:spcPct val="80000"/>
              </a:lnSpc>
              <a:buNone/>
            </a:pPr>
            <a:endParaRPr lang="de-DE" sz="1300" dirty="0" smtClean="0">
              <a:latin typeface="+mj-lt"/>
              <a:cs typeface="Arial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1300" i="1" dirty="0" smtClean="0">
              <a:latin typeface="+mj-lt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de-DE" sz="1300" dirty="0" smtClean="0">
              <a:latin typeface="+mj-lt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de-DE" sz="1300" dirty="0" smtClean="0">
              <a:latin typeface="+mj-lt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 3"/>
              <a:buNone/>
              <a:defRPr/>
            </a:pPr>
            <a:r>
              <a:rPr lang="de-DE" sz="1300" i="1" dirty="0" smtClean="0">
                <a:latin typeface="+mj-lt"/>
                <a:cs typeface="Arial" pitchFamily="34" charset="0"/>
              </a:rPr>
              <a:t>       </a:t>
            </a:r>
          </a:p>
          <a:p>
            <a:pPr marL="514350" indent="-514350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sz="2300" u="sng" dirty="0" smtClean="0">
                <a:latin typeface="Arial" pitchFamily="34" charset="0"/>
                <a:cs typeface="Arial" pitchFamily="34" charset="0"/>
              </a:rPr>
              <a:t>Gliederung</a:t>
            </a:r>
            <a:endParaRPr lang="de-DE" sz="23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300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1. Forschungsansatz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400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2. Tradition und theoretische Verankerung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400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3. Konkrete Beispiele qualitativer Datengewinnung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400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4. Exemplarische Auswertungsverfahren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3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 smtClean="0"/>
              <a:t>1. Forschungsansatz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 3"/>
              <a:buNone/>
              <a:defRPr/>
            </a:pP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      </a:t>
            </a:r>
          </a:p>
          <a:p>
            <a:pPr marL="514350" indent="-514350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755576" y="2564904"/>
            <a:ext cx="7200900" cy="3312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2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de-DE" sz="2200" i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Die Qualitative Forschung definiert solche Phänomene als einen Forschungsgegenstand, der nicht auf einzeln messbare Variablen reduziert werden kann.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200" i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Diese Forschungsgegenstände sind zumeist </a:t>
            </a:r>
            <a:r>
              <a:rPr lang="de-DE" sz="2200" i="1" dirty="0" err="1" smtClean="0">
                <a:solidFill>
                  <a:schemeClr val="tx1"/>
                </a:solidFill>
                <a:latin typeface="+mj-lt"/>
                <a:cs typeface="Arial" pitchFamily="34" charset="0"/>
              </a:rPr>
              <a:t>Konstrukte</a:t>
            </a:r>
            <a:r>
              <a:rPr lang="de-DE" sz="2200" i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, die sprachlich eng an die Alltagswelt angelehnt sind.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200" i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Die Qualitative Forschung lehnt sich zwar in ihren Gegenständen an die Alltagsvorstellungen an, definiert die Begriffe aber wissenschaftlich auf eigene Weise.“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200" i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(</a:t>
            </a:r>
            <a:r>
              <a:rPr lang="de-DE" sz="2200" i="1" dirty="0" err="1" smtClean="0">
                <a:solidFill>
                  <a:schemeClr val="tx1"/>
                </a:solidFill>
                <a:latin typeface="+mj-lt"/>
                <a:cs typeface="Arial" pitchFamily="34" charset="0"/>
              </a:rPr>
              <a:t>Fuhs</a:t>
            </a:r>
            <a:r>
              <a:rPr lang="de-DE" sz="2200" i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2007, S. 18)</a:t>
            </a:r>
            <a:endParaRPr lang="de-DE" sz="2200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 smtClean="0"/>
              <a:t>1. Forschungsansatz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 3"/>
              <a:buNone/>
              <a:defRPr/>
            </a:pP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      </a:t>
            </a:r>
          </a:p>
          <a:p>
            <a:pPr marL="514350" indent="-514350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755576" y="3068960"/>
            <a:ext cx="7200900" cy="25922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200" i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Qualitative Daten sind solche, die soziale Gegenstände der Forschung auf eine wissenschaftliche Weise so beschreiben, dass sie die dem Gegenstand eigenen Verhältnisse, besonders deren Bedeutung, Struktur und Veränderung erfassen.“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200" i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(Heinze, 2001, S.12)</a:t>
            </a:r>
            <a:endParaRPr lang="de-DE" sz="2200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 smtClean="0"/>
              <a:t>1. Forschungsansatz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de-DE" sz="2000" b="1" dirty="0" smtClean="0">
                <a:latin typeface="Arial" pitchFamily="34" charset="0"/>
                <a:cs typeface="Arial" pitchFamily="34" charset="0"/>
              </a:rPr>
              <a:t>Abgrenzungsmerkmale (nach Lamnek 2010)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</a:pPr>
            <a:r>
              <a:rPr lang="de-DE" sz="2000" dirty="0" smtClean="0">
                <a:latin typeface="+mj-lt"/>
              </a:rPr>
              <a:t>kleine Anzahl von Untersuchungspersonen</a:t>
            </a:r>
          </a:p>
          <a:p>
            <a:pPr>
              <a:spcBef>
                <a:spcPts val="0"/>
              </a:spcBef>
            </a:pPr>
            <a:endParaRPr lang="de-DE" sz="2000" dirty="0" smtClean="0">
              <a:latin typeface="+mj-lt"/>
            </a:endParaRPr>
          </a:p>
          <a:p>
            <a:pPr>
              <a:spcBef>
                <a:spcPts val="0"/>
              </a:spcBef>
            </a:pPr>
            <a:r>
              <a:rPr lang="de-DE" sz="2000" dirty="0" smtClean="0">
                <a:latin typeface="+mj-lt"/>
              </a:rPr>
              <a:t>Keine Stichproben nach dem Zufallsprinzip</a:t>
            </a:r>
          </a:p>
          <a:p>
            <a:pPr>
              <a:spcBef>
                <a:spcPts val="0"/>
              </a:spcBef>
            </a:pPr>
            <a:endParaRPr lang="de-DE" sz="2000" dirty="0" smtClean="0">
              <a:latin typeface="+mj-lt"/>
            </a:endParaRPr>
          </a:p>
          <a:p>
            <a:pPr>
              <a:spcBef>
                <a:spcPts val="0"/>
              </a:spcBef>
            </a:pPr>
            <a:r>
              <a:rPr lang="de-DE" sz="2000" dirty="0" smtClean="0">
                <a:latin typeface="+mj-lt"/>
              </a:rPr>
              <a:t>Keine </a:t>
            </a:r>
            <a:r>
              <a:rPr lang="de-DE" sz="2000" dirty="0" err="1" smtClean="0">
                <a:latin typeface="+mj-lt"/>
              </a:rPr>
              <a:t>quanitativen</a:t>
            </a:r>
            <a:r>
              <a:rPr lang="de-DE" sz="2000" dirty="0" smtClean="0">
                <a:latin typeface="+mj-lt"/>
              </a:rPr>
              <a:t> d.h. metrischen Variablen</a:t>
            </a:r>
          </a:p>
          <a:p>
            <a:pPr>
              <a:spcBef>
                <a:spcPts val="0"/>
              </a:spcBef>
            </a:pPr>
            <a:endParaRPr lang="de-DE" sz="2000" dirty="0" smtClean="0">
              <a:latin typeface="+mj-lt"/>
            </a:endParaRPr>
          </a:p>
          <a:p>
            <a:pPr>
              <a:spcBef>
                <a:spcPts val="0"/>
              </a:spcBef>
            </a:pPr>
            <a:r>
              <a:rPr lang="de-DE" sz="2000" dirty="0" smtClean="0">
                <a:latin typeface="+mj-lt"/>
              </a:rPr>
              <a:t>Keine statistischen Analysen in der Auswertung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 3"/>
              <a:buNone/>
              <a:defRPr/>
            </a:pP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      </a:t>
            </a:r>
          </a:p>
          <a:p>
            <a:pPr marL="514350" indent="-514350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 smtClean="0"/>
              <a:t>1. Forschungsansatz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dirty="0" smtClean="0">
              <a:latin typeface="+mj-lt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 3"/>
              <a:buNone/>
              <a:defRPr/>
            </a:pP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      </a:t>
            </a:r>
          </a:p>
          <a:p>
            <a:pPr marL="514350" indent="-514350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Inhaltsplatzhalter 3"/>
          <p:cNvGraphicFramePr>
            <a:graphicFrameLocks/>
          </p:cNvGraphicFramePr>
          <p:nvPr/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 smtClean="0"/>
              <a:t>1. Forschungsansatz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dirty="0" smtClean="0">
              <a:latin typeface="+mj-lt"/>
            </a:endParaRP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de-DE" sz="2000" dirty="0" smtClean="0">
                <a:latin typeface="+mj-lt"/>
                <a:cs typeface="Arial" pitchFamily="34" charset="0"/>
                <a:sym typeface="Wingdings" pitchFamily="2" charset="2"/>
              </a:rPr>
              <a:t>Nachvollzug fremder Perspektiven und komplexer Zusammenhänge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endParaRPr lang="de-DE" sz="2000" dirty="0" smtClean="0">
              <a:latin typeface="+mj-lt"/>
              <a:cs typeface="Arial" pitchFamily="34" charset="0"/>
              <a:sym typeface="Wingdings" pitchFamily="2" charset="2"/>
            </a:endParaRP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de-DE" sz="2000" dirty="0" smtClean="0">
                <a:latin typeface="+mj-lt"/>
                <a:cs typeface="Arial" pitchFamily="34" charset="0"/>
                <a:sym typeface="Wingdings" pitchFamily="2" charset="2"/>
              </a:rPr>
              <a:t>Beleuchtung von Dimensionen menschlichen Lebens, die von Außenstehenden nur unzureichend verstanden werden können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endParaRPr lang="de-DE" sz="2000" dirty="0" smtClean="0">
              <a:latin typeface="+mj-lt"/>
              <a:cs typeface="Arial" pitchFamily="34" charset="0"/>
              <a:sym typeface="Wingdings" pitchFamily="2" charset="2"/>
            </a:endParaRP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de-DE" sz="2000" dirty="0" smtClean="0">
                <a:latin typeface="+mj-lt"/>
                <a:cs typeface="Arial" pitchFamily="34" charset="0"/>
                <a:sym typeface="Wingdings" pitchFamily="2" charset="2"/>
              </a:rPr>
              <a:t>möglichst gegenstandsnahe und ganzheitliche Erfassung von Sachverhalten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endParaRPr lang="de-DE" sz="2000" dirty="0" smtClean="0">
              <a:latin typeface="+mj-lt"/>
              <a:cs typeface="Arial" pitchFamily="34" charset="0"/>
              <a:sym typeface="Wingdings" pitchFamily="2" charset="2"/>
            </a:endParaRP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de-DE" sz="2000" dirty="0" smtClean="0">
                <a:latin typeface="+mj-lt"/>
                <a:cs typeface="Arial" pitchFamily="34" charset="0"/>
                <a:sym typeface="Wingdings" pitchFamily="2" charset="2"/>
              </a:rPr>
              <a:t>unvoreingenommener und unmittelbarer Zugang zur Lebenswelt der Probanden</a:t>
            </a:r>
            <a:endParaRPr lang="de-DE" sz="2000" dirty="0" smtClean="0">
              <a:latin typeface="+mj-lt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 3"/>
              <a:buNone/>
              <a:defRPr/>
            </a:pP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      </a:t>
            </a:r>
          </a:p>
          <a:p>
            <a:pPr marL="514350" indent="-514350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dirty="0" smtClean="0"/>
              <a:t>2. Tradition und forschungstheoretische Verankerung</a:t>
            </a:r>
            <a:endParaRPr lang="de-DE" sz="25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buFont typeface="Wingdings 3" pitchFamily="18" charset="2"/>
              <a:buNone/>
            </a:pPr>
            <a:r>
              <a:rPr lang="de-DE" sz="2000" b="1" dirty="0" smtClean="0">
                <a:latin typeface="+mj-lt"/>
                <a:cs typeface="Arial" charset="0"/>
              </a:rPr>
              <a:t>Interpretatives Paradigma als forschungsleitendes Denkmodell:</a:t>
            </a:r>
          </a:p>
          <a:p>
            <a:pPr>
              <a:spcBef>
                <a:spcPts val="0"/>
              </a:spcBef>
              <a:buFont typeface="Wingdings 3" pitchFamily="18" charset="2"/>
              <a:buNone/>
            </a:pPr>
            <a:endParaRPr lang="de-DE" sz="2000" b="1" dirty="0" smtClean="0">
              <a:latin typeface="+mj-lt"/>
              <a:cs typeface="Arial" charset="0"/>
            </a:endParaRPr>
          </a:p>
          <a:p>
            <a:pPr>
              <a:spcBef>
                <a:spcPts val="0"/>
              </a:spcBef>
              <a:buFont typeface="Wingdings 3" pitchFamily="18" charset="2"/>
              <a:buNone/>
            </a:pPr>
            <a:r>
              <a:rPr lang="de-DE" sz="2000" dirty="0" smtClean="0">
                <a:latin typeface="+mj-lt"/>
                <a:cs typeface="Arial" charset="0"/>
              </a:rPr>
              <a:t>	</a:t>
            </a:r>
            <a:r>
              <a:rPr lang="de-DE" sz="1800" dirty="0" smtClean="0">
                <a:latin typeface="+mj-lt"/>
                <a:cs typeface="Arial" charset="0"/>
              </a:rPr>
              <a:t>Menschen handeln nicht statistisch festgelegt nach kulturell etablierten Normen, Symbolen und Bedeutungen</a:t>
            </a:r>
          </a:p>
          <a:p>
            <a:pPr>
              <a:spcBef>
                <a:spcPts val="0"/>
              </a:spcBef>
              <a:buFont typeface="Wingdings 3" pitchFamily="18" charset="2"/>
              <a:buNone/>
            </a:pPr>
            <a:r>
              <a:rPr lang="de-DE" sz="1800" dirty="0" smtClean="0">
                <a:latin typeface="+mj-lt"/>
                <a:cs typeface="Arial" charset="0"/>
              </a:rPr>
              <a:t>	 </a:t>
            </a:r>
            <a:r>
              <a:rPr lang="de-DE" sz="1800" dirty="0" smtClean="0">
                <a:latin typeface="+mj-lt"/>
                <a:cs typeface="Arial" charset="0"/>
                <a:sym typeface="Wingdings" pitchFamily="2" charset="2"/>
              </a:rPr>
              <a:t> jede Handlung ist ein interpretativer Prozess</a:t>
            </a:r>
            <a:endParaRPr lang="de-DE" sz="1800" dirty="0" smtClean="0">
              <a:latin typeface="+mj-lt"/>
              <a:cs typeface="Arial" charset="0"/>
            </a:endParaRPr>
          </a:p>
          <a:p>
            <a:pPr>
              <a:spcBef>
                <a:spcPts val="0"/>
              </a:spcBef>
              <a:buNone/>
            </a:pPr>
            <a:endParaRPr lang="de-DE" sz="2000" dirty="0" smtClean="0">
              <a:latin typeface="+mj-lt"/>
              <a:cs typeface="Arial" charset="0"/>
              <a:sym typeface="Wingdings" pitchFamily="2" charset="2"/>
            </a:endParaRPr>
          </a:p>
          <a:p>
            <a:pPr>
              <a:spcBef>
                <a:spcPts val="0"/>
              </a:spcBef>
              <a:buNone/>
            </a:pPr>
            <a:endParaRPr lang="de-DE" sz="2000" dirty="0" smtClean="0">
              <a:latin typeface="+mj-lt"/>
              <a:cs typeface="Arial" charset="0"/>
              <a:sym typeface="Wingdings" pitchFamily="2" charset="2"/>
            </a:endParaRP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de-DE" sz="2000" b="1" dirty="0" smtClean="0">
                <a:latin typeface="+mj-lt"/>
                <a:cs typeface="Arial" charset="0"/>
                <a:sym typeface="Wingdings" pitchFamily="2" charset="2"/>
              </a:rPr>
              <a:t>	Symbolischer Interaktionismus 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endParaRPr lang="de-DE" sz="2000" dirty="0" smtClean="0">
              <a:latin typeface="+mj-lt"/>
              <a:cs typeface="Arial" charset="0"/>
              <a:sym typeface="Wingdings" pitchFamily="2" charset="2"/>
            </a:endParaRP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de-DE" sz="2000" b="1" dirty="0" smtClean="0">
                <a:latin typeface="+mj-lt"/>
                <a:cs typeface="Arial" charset="0"/>
                <a:sym typeface="Wingdings" pitchFamily="2" charset="2"/>
              </a:rPr>
              <a:t>	Ethnomethodologie</a:t>
            </a:r>
            <a:endParaRPr lang="de-DE" sz="2000" dirty="0" smtClean="0">
              <a:latin typeface="+mj-lt"/>
              <a:cs typeface="Arial" charset="0"/>
              <a:sym typeface="Wingdings" pitchFamily="2" charset="2"/>
            </a:endParaRP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endParaRPr lang="de-DE" sz="2000" dirty="0" smtClean="0">
              <a:latin typeface="+mj-lt"/>
              <a:cs typeface="Arial" charset="0"/>
              <a:sym typeface="Wingdings" pitchFamily="2" charset="2"/>
            </a:endParaRP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de-DE" sz="2000" b="1" dirty="0" smtClean="0">
                <a:latin typeface="+mj-lt"/>
                <a:cs typeface="Arial" charset="0"/>
                <a:sym typeface="Wingdings" pitchFamily="2" charset="2"/>
              </a:rPr>
              <a:t>	Hermeneutik</a:t>
            </a:r>
            <a:endParaRPr lang="de-DE" sz="2000" i="1" dirty="0" smtClean="0">
              <a:latin typeface="+mj-lt"/>
              <a:cs typeface="Arial" pitchFamily="34" charset="0"/>
            </a:endParaRP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+mj-lt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 3"/>
              <a:buNone/>
              <a:defRPr/>
            </a:pP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      </a:t>
            </a:r>
          </a:p>
          <a:p>
            <a:pPr marL="514350" indent="-514350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dirty="0" smtClean="0"/>
              <a:t>2. Tradition und forschungstheoretische Verankerung</a:t>
            </a:r>
            <a:endParaRPr lang="de-DE" sz="25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+mj-lt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2000" b="1" dirty="0" smtClean="0">
                <a:latin typeface="Arial" charset="0"/>
                <a:cs typeface="Arial" charset="0"/>
              </a:rPr>
              <a:t>	</a:t>
            </a:r>
            <a:r>
              <a:rPr lang="de-DE" sz="2000" b="1" dirty="0" smtClean="0">
                <a:latin typeface="+mj-lt"/>
                <a:cs typeface="Arial" charset="0"/>
              </a:rPr>
              <a:t>Prinzip der Offenheit</a:t>
            </a:r>
            <a:r>
              <a:rPr lang="de-DE" sz="2000" dirty="0" smtClean="0">
                <a:latin typeface="+mj-lt"/>
                <a:cs typeface="Arial" charset="0"/>
              </a:rPr>
              <a:t>: 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2000" dirty="0" smtClean="0">
                <a:latin typeface="+mj-lt"/>
                <a:cs typeface="Arial" charset="0"/>
              </a:rPr>
              <a:t>	Verzicht auf die Formulierung von Hypothesen vor Untersuchungsbeginn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 3"/>
              <a:buNone/>
              <a:defRPr/>
            </a:pPr>
            <a:r>
              <a:rPr lang="de-DE" sz="2000" i="1" dirty="0" smtClean="0">
                <a:latin typeface="Arial" pitchFamily="34" charset="0"/>
                <a:cs typeface="Arial" pitchFamily="34" charset="0"/>
              </a:rPr>
              <a:t>       </a:t>
            </a:r>
          </a:p>
          <a:p>
            <a:pPr marL="514350" indent="-514350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Aft>
                <a:spcPts val="0"/>
              </a:spcAft>
              <a:buFont typeface="Wingdings 3"/>
              <a:buNone/>
              <a:defRPr/>
            </a:pPr>
            <a:endParaRPr lang="de-DE" sz="2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899592" y="2420888"/>
            <a:ext cx="7200900" cy="163366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 err="1" smtClean="0">
                <a:solidFill>
                  <a:schemeClr val="tx1"/>
                </a:solidFill>
                <a:latin typeface="+mj-lt"/>
                <a:cs typeface="Arial" pitchFamily="34" charset="0"/>
              </a:rPr>
              <a:t>Goodmann</a:t>
            </a:r>
            <a:r>
              <a:rPr lang="de-DE" sz="20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(1984):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Theorien </a:t>
            </a:r>
            <a:r>
              <a:rPr lang="de-DE" sz="2000" dirty="0">
                <a:solidFill>
                  <a:schemeClr val="tx1"/>
                </a:solidFill>
                <a:latin typeface="+mj-lt"/>
                <a:cs typeface="Arial" pitchFamily="34" charset="0"/>
              </a:rPr>
              <a:t>als Versionen der Welt bzw. der Sicht auf die Welt, die einer kontinuierlichen Revision, Überprüfung, Konstruktion und Rekonstruktion durch den Forscher unterliegen</a:t>
            </a:r>
            <a:endParaRPr lang="de-DE" sz="2000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hea">
  <a:themeElements>
    <a:clrScheme name="Rhea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Rhea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Rhe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0</TotalTime>
  <Words>666</Words>
  <Application>Microsoft Office PowerPoint</Application>
  <PresentationFormat>Bildschirmpräsentation (4:3)</PresentationFormat>
  <Paragraphs>245</Paragraphs>
  <Slides>14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5" baseType="lpstr">
      <vt:lpstr>Rhea</vt:lpstr>
      <vt:lpstr>Methoden der Qualitativen Sozialforschung</vt:lpstr>
      <vt:lpstr>Gliederung</vt:lpstr>
      <vt:lpstr>1. Forschungsansatz</vt:lpstr>
      <vt:lpstr>1. Forschungsansatz</vt:lpstr>
      <vt:lpstr>1. Forschungsansatz</vt:lpstr>
      <vt:lpstr>1. Forschungsansatz</vt:lpstr>
      <vt:lpstr>1. Forschungsansatz</vt:lpstr>
      <vt:lpstr>2. Tradition und forschungstheoretische Verankerung</vt:lpstr>
      <vt:lpstr>2. Tradition und forschungstheoretische Verankerung</vt:lpstr>
      <vt:lpstr>3. Konkrete Beispiel Qualitativer Datengewinnung </vt:lpstr>
      <vt:lpstr>3. Konkrete Beispiel Qualitativer Datengewinnung </vt:lpstr>
      <vt:lpstr>4. Exemplarische Auswertungsverfahren </vt:lpstr>
      <vt:lpstr>4. Exemplarische Auswertungsverfahren </vt:lpstr>
      <vt:lpstr>Literatur</vt:lpstr>
    </vt:vector>
  </TitlesOfParts>
  <Company>Universitaet Wuerzburg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Methoden der Qualitativen Sozialforschung</dc:title>
  <dc:creator>Rechenzentrum</dc:creator>
  <cp:lastModifiedBy>christina.kiessling</cp:lastModifiedBy>
  <cp:revision>21</cp:revision>
  <dcterms:created xsi:type="dcterms:W3CDTF">2011-02-08T12:26:01Z</dcterms:created>
  <dcterms:modified xsi:type="dcterms:W3CDTF">2011-07-20T12:20:36Z</dcterms:modified>
</cp:coreProperties>
</file>